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8"/>
  </p:notesMasterIdLst>
  <p:sldIdLst>
    <p:sldId id="256" r:id="rId2"/>
    <p:sldId id="820" r:id="rId3"/>
    <p:sldId id="812" r:id="rId4"/>
    <p:sldId id="811" r:id="rId5"/>
    <p:sldId id="799" r:id="rId6"/>
    <p:sldId id="793" r:id="rId7"/>
    <p:sldId id="794" r:id="rId8"/>
    <p:sldId id="810" r:id="rId9"/>
    <p:sldId id="813" r:id="rId10"/>
    <p:sldId id="814" r:id="rId11"/>
    <p:sldId id="815" r:id="rId12"/>
    <p:sldId id="816" r:id="rId13"/>
    <p:sldId id="817" r:id="rId14"/>
    <p:sldId id="818" r:id="rId15"/>
    <p:sldId id="819" r:id="rId16"/>
    <p:sldId id="759" r:id="rId17"/>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fried Bernhardt" initials="WB" lastIdx="1" clrIdx="0">
    <p:extLst>
      <p:ext uri="{19B8F6BF-5375-455C-9EA6-DF929625EA0E}">
        <p15:presenceInfo xmlns:p15="http://schemas.microsoft.com/office/powerpoint/2012/main" userId="191f41b32cbfb3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7" autoAdjust="0"/>
    <p:restoredTop sz="94660"/>
  </p:normalViewPr>
  <p:slideViewPr>
    <p:cSldViewPr snapToGrid="0" showGuides="1">
      <p:cViewPr varScale="1">
        <p:scale>
          <a:sx n="96" d="100"/>
          <a:sy n="96" d="100"/>
        </p:scale>
        <p:origin x="1152" y="312"/>
      </p:cViewPr>
      <p:guideLst>
        <p:guide orient="horz" pos="2160"/>
        <p:guide pos="2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681CBC14-5CA8-49C3-95CD-B599A219A395}" type="datetimeFigureOut">
              <a:rPr lang="de-DE" smtClean="0"/>
              <a:t>22.08.2025</a:t>
            </a:fld>
            <a:endParaRPr lang="de-DE"/>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CF7511F3-4E66-48B4-BAEA-1DC7FF4FF2C6}" type="slidenum">
              <a:rPr lang="de-DE" smtClean="0"/>
              <a:t>‹Nr.›</a:t>
            </a:fld>
            <a:endParaRPr lang="de-DE"/>
          </a:p>
        </p:txBody>
      </p:sp>
    </p:spTree>
    <p:extLst>
      <p:ext uri="{BB962C8B-B14F-4D97-AF65-F5344CB8AC3E}">
        <p14:creationId xmlns:p14="http://schemas.microsoft.com/office/powerpoint/2010/main" val="305560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0B2B7E0B-2E2B-4053-9AE1-8F674670AFCF}" type="slidenum">
              <a:rPr lang="de-DE" smtClean="0">
                <a:solidFill>
                  <a:prstClr val="black"/>
                </a:solidFill>
              </a:rPr>
              <a:pPr>
                <a:defRPr/>
              </a:pPr>
              <a:t>16</a:t>
            </a:fld>
            <a:endParaRPr lang="de-DE">
              <a:solidFill>
                <a:prstClr val="black"/>
              </a:solidFill>
            </a:endParaRPr>
          </a:p>
        </p:txBody>
      </p:sp>
    </p:spTree>
    <p:extLst>
      <p:ext uri="{BB962C8B-B14F-4D97-AF65-F5344CB8AC3E}">
        <p14:creationId xmlns:p14="http://schemas.microsoft.com/office/powerpoint/2010/main" val="262078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r>
              <a:rPr lang="de-DE"/>
              <a:t>4/22/2021</a:t>
            </a:r>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‹Nr.›</a:t>
            </a:fld>
            <a:endParaRPr lang="en-US" dirty="0"/>
          </a:p>
        </p:txBody>
      </p:sp>
    </p:spTree>
    <p:extLst>
      <p:ext uri="{BB962C8B-B14F-4D97-AF65-F5344CB8AC3E}">
        <p14:creationId xmlns:p14="http://schemas.microsoft.com/office/powerpoint/2010/main" val="365841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r>
              <a:rPr lang="de-DE"/>
              <a:t>4/22/2021</a:t>
            </a:r>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126660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r>
              <a:rPr lang="de-DE"/>
              <a:t>4/22/2021</a:t>
            </a:r>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167545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r>
              <a:rPr lang="de-DE"/>
              <a:t>4/22/2021</a:t>
            </a:r>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137851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r>
              <a:rPr lang="de-DE"/>
              <a:t>4/22/2021</a:t>
            </a:r>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393667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r>
              <a:rPr lang="de-DE"/>
              <a:t>4/22/2021</a:t>
            </a:r>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186785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r>
              <a:rPr lang="de-DE"/>
              <a:t>4/22/2021</a:t>
            </a:r>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3690996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r>
              <a:rPr lang="de-DE"/>
              <a:t>4/22/2021</a:t>
            </a:r>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203381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r>
              <a:rPr lang="de-DE"/>
              <a:t>4/22/2021</a:t>
            </a:r>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427147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r>
              <a:rPr lang="de-DE"/>
              <a:t>4/22/2021</a:t>
            </a:r>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107319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r>
              <a:rPr lang="de-DE"/>
              <a:t>4/22/2021</a:t>
            </a:r>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de-DE"/>
              <a:t>Regulatorische Fortentwicklungen der Justizkommunikation in Deutschland</a:t>
            </a:r>
            <a:endParaRPr lang="en-US"/>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‹Nr.›</a:t>
            </a:fld>
            <a:endParaRPr lang="en-US"/>
          </a:p>
        </p:txBody>
      </p:sp>
    </p:spTree>
    <p:extLst>
      <p:ext uri="{BB962C8B-B14F-4D97-AF65-F5344CB8AC3E}">
        <p14:creationId xmlns:p14="http://schemas.microsoft.com/office/powerpoint/2010/main" val="1921804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de-DE"/>
              <a:t>4/22/2021</a:t>
            </a:r>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de-DE"/>
              <a:t>Regulatorische Fortentwicklungen der Justizkommunikation in Deutschland</a:t>
            </a:r>
            <a:endParaRPr lang="en-US" dirty="0"/>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‹Nr.›</a:t>
            </a:fld>
            <a:endParaRPr lang="en-US"/>
          </a:p>
        </p:txBody>
      </p:sp>
    </p:spTree>
    <p:extLst>
      <p:ext uri="{BB962C8B-B14F-4D97-AF65-F5344CB8AC3E}">
        <p14:creationId xmlns:p14="http://schemas.microsoft.com/office/powerpoint/2010/main" val="3403039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hd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de/@szolkin?utm_content=creditCopyText&amp;utm_medium=referral&amp;utm_source=unsplash"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unsplash.com/de/fotos/grayscale-photo-of-person-using-macbook-_UeY8aTI6d0?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D99578A-5517-4361-8249-598D1C9FB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8BF237-D4C1-449D-A414-61F4878A3B5F}"/>
              </a:ext>
            </a:extLst>
          </p:cNvPr>
          <p:cNvPicPr>
            <a:picLocks noChangeAspect="1"/>
          </p:cNvPicPr>
          <p:nvPr/>
        </p:nvPicPr>
        <p:blipFill rotWithShape="1">
          <a:blip r:embed="rId2"/>
          <a:srcRect b="32394"/>
          <a:stretch/>
        </p:blipFill>
        <p:spPr>
          <a:xfrm>
            <a:off x="685800" y="685800"/>
            <a:ext cx="10820400" cy="5486400"/>
          </a:xfrm>
          <a:prstGeom prst="rect">
            <a:avLst/>
          </a:prstGeom>
        </p:spPr>
      </p:pic>
      <p:sp>
        <p:nvSpPr>
          <p:cNvPr id="18" name="Rectangle 17">
            <a:extLst>
              <a:ext uri="{FF2B5EF4-FFF2-40B4-BE49-F238E27FC236}">
                <a16:creationId xmlns:a16="http://schemas.microsoft.com/office/drawing/2014/main" id="{088C0414-4070-42B4-B359-C995754D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76362E-A9FD-471D-980D-996BB1FEB0F4}"/>
              </a:ext>
            </a:extLst>
          </p:cNvPr>
          <p:cNvSpPr>
            <a:spLocks noGrp="1"/>
          </p:cNvSpPr>
          <p:nvPr>
            <p:ph type="ctrTitle"/>
          </p:nvPr>
        </p:nvSpPr>
        <p:spPr>
          <a:xfrm>
            <a:off x="2038350" y="685800"/>
            <a:ext cx="8115300" cy="2216266"/>
          </a:xfrm>
        </p:spPr>
        <p:txBody>
          <a:bodyPr>
            <a:normAutofit/>
          </a:bodyPr>
          <a:lstStyle/>
          <a:p>
            <a:r>
              <a:rPr lang="de-DE" sz="2400" dirty="0">
                <a:solidFill>
                  <a:srgbClr val="000000"/>
                </a:solidFill>
                <a:latin typeface="Arial" panose="020B0604020202020204" pitchFamily="34" charset="0"/>
              </a:rPr>
              <a:t>Regulatorische Fortentwicklungen der Justizkommunikation in Deutschland</a:t>
            </a:r>
            <a:r>
              <a:rPr lang="en-US" sz="3600" b="0" i="0" u="none" strike="noStrike" baseline="0" dirty="0">
                <a:solidFill>
                  <a:srgbClr val="000000"/>
                </a:solidFill>
                <a:latin typeface="Arial" panose="020B0604020202020204" pitchFamily="34" charset="0"/>
              </a:rPr>
              <a:t>	</a:t>
            </a:r>
          </a:p>
        </p:txBody>
      </p:sp>
      <p:sp>
        <p:nvSpPr>
          <p:cNvPr id="3" name="Untertitel 2">
            <a:extLst>
              <a:ext uri="{FF2B5EF4-FFF2-40B4-BE49-F238E27FC236}">
                <a16:creationId xmlns:a16="http://schemas.microsoft.com/office/drawing/2014/main" id="{E3B14AAB-66F2-4397-B8DA-D3E473A16737}"/>
              </a:ext>
            </a:extLst>
          </p:cNvPr>
          <p:cNvSpPr>
            <a:spLocks noGrp="1"/>
          </p:cNvSpPr>
          <p:nvPr>
            <p:ph type="subTitle" idx="1"/>
          </p:nvPr>
        </p:nvSpPr>
        <p:spPr>
          <a:xfrm>
            <a:off x="2363123" y="4162984"/>
            <a:ext cx="7465754" cy="969820"/>
          </a:xfrm>
        </p:spPr>
        <p:txBody>
          <a:bodyPr>
            <a:normAutofit/>
          </a:bodyPr>
          <a:lstStyle/>
          <a:p>
            <a:r>
              <a:rPr lang="de-DE" dirty="0"/>
              <a:t>Prof. Dr. Wilfried Bernhardt </a:t>
            </a:r>
          </a:p>
          <a:p>
            <a:r>
              <a:rPr lang="de-DE" dirty="0"/>
              <a:t>Universität Leipzig</a:t>
            </a:r>
          </a:p>
        </p:txBody>
      </p:sp>
      <p:sp>
        <p:nvSpPr>
          <p:cNvPr id="4" name="Fußzeilenplatzhalter 3">
            <a:extLst>
              <a:ext uri="{FF2B5EF4-FFF2-40B4-BE49-F238E27FC236}">
                <a16:creationId xmlns:a16="http://schemas.microsoft.com/office/drawing/2014/main" id="{DD9F9700-4E98-433A-A78B-0D58C57F9003}"/>
              </a:ext>
            </a:extLst>
          </p:cNvPr>
          <p:cNvSpPr>
            <a:spLocks noGrp="1"/>
          </p:cNvSpPr>
          <p:nvPr>
            <p:ph type="ftr" sz="quarter" idx="11"/>
          </p:nvPr>
        </p:nvSpPr>
        <p:spPr/>
        <p:txBody>
          <a:bodyPr/>
          <a:lstStyle/>
          <a:p>
            <a:r>
              <a:rPr lang="de-DE" dirty="0"/>
              <a:t>Regulatorische Fortentwicklungen der Justizkommunikation in Deutschland</a:t>
            </a:r>
            <a:endParaRPr lang="en-US" dirty="0"/>
          </a:p>
        </p:txBody>
      </p:sp>
      <p:sp>
        <p:nvSpPr>
          <p:cNvPr id="6" name="Foliennummernplatzhalter 5">
            <a:extLst>
              <a:ext uri="{FF2B5EF4-FFF2-40B4-BE49-F238E27FC236}">
                <a16:creationId xmlns:a16="http://schemas.microsoft.com/office/drawing/2014/main" id="{806C21EA-5279-4245-ADAD-02C323514E27}"/>
              </a:ext>
            </a:extLst>
          </p:cNvPr>
          <p:cNvSpPr>
            <a:spLocks noGrp="1"/>
          </p:cNvSpPr>
          <p:nvPr>
            <p:ph type="sldNum" sz="quarter" idx="12"/>
          </p:nvPr>
        </p:nvSpPr>
        <p:spPr/>
        <p:txBody>
          <a:bodyPr/>
          <a:lstStyle/>
          <a:p>
            <a:fld id="{F8E28480-1C08-4458-AD97-0283E6FFD09D}" type="slidenum">
              <a:rPr lang="en-US" smtClean="0"/>
              <a:t>1</a:t>
            </a:fld>
            <a:endParaRPr lang="en-US" dirty="0"/>
          </a:p>
        </p:txBody>
      </p:sp>
      <p:sp>
        <p:nvSpPr>
          <p:cNvPr id="8" name="Textfeld 7">
            <a:extLst>
              <a:ext uri="{FF2B5EF4-FFF2-40B4-BE49-F238E27FC236}">
                <a16:creationId xmlns:a16="http://schemas.microsoft.com/office/drawing/2014/main" id="{4F4F35A5-A1F2-BD1B-9D18-0B9F6D6C2747}"/>
              </a:ext>
            </a:extLst>
          </p:cNvPr>
          <p:cNvSpPr txBox="1"/>
          <p:nvPr/>
        </p:nvSpPr>
        <p:spPr>
          <a:xfrm>
            <a:off x="3370118" y="3038764"/>
            <a:ext cx="5496791" cy="923330"/>
          </a:xfrm>
          <a:prstGeom prst="rect">
            <a:avLst/>
          </a:prstGeom>
          <a:noFill/>
        </p:spPr>
        <p:txBody>
          <a:bodyPr wrap="square" rtlCol="0">
            <a:spAutoFit/>
          </a:bodyPr>
          <a:lstStyle/>
          <a:p>
            <a:pPr algn="ctr"/>
            <a:r>
              <a:rPr lang="de-DE" dirty="0"/>
              <a:t>IRI§25</a:t>
            </a:r>
          </a:p>
          <a:p>
            <a:pPr algn="ctr"/>
            <a:r>
              <a:rPr lang="de-DE" dirty="0"/>
              <a:t>19.-22. Februar 2025</a:t>
            </a:r>
          </a:p>
          <a:p>
            <a:pPr algn="ctr"/>
            <a:r>
              <a:rPr lang="de-DE" dirty="0"/>
              <a:t>Juridicum, Uni Wien</a:t>
            </a:r>
          </a:p>
        </p:txBody>
      </p:sp>
    </p:spTree>
    <p:extLst>
      <p:ext uri="{BB962C8B-B14F-4D97-AF65-F5344CB8AC3E}">
        <p14:creationId xmlns:p14="http://schemas.microsoft.com/office/powerpoint/2010/main" val="208721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A0D8-3419-2CC2-66EA-5C2408B95D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1A2CDD-4752-9A76-CEEA-E77DF8F73B88}"/>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Regierungsentwurf eines Gesetzes zur Entwicklung und Erprobung eines Online-Verfahrens in der Zivilgerichtsbarkeit</a:t>
            </a:r>
            <a:endParaRPr lang="de-DE" sz="1800" dirty="0"/>
          </a:p>
        </p:txBody>
      </p:sp>
      <p:sp>
        <p:nvSpPr>
          <p:cNvPr id="3" name="Inhaltsplatzhalter 2">
            <a:extLst>
              <a:ext uri="{FF2B5EF4-FFF2-40B4-BE49-F238E27FC236}">
                <a16:creationId xmlns:a16="http://schemas.microsoft.com/office/drawing/2014/main" id="{21E907F4-9B6A-3EAF-079B-34A9D2BF8E9A}"/>
              </a:ext>
            </a:extLst>
          </p:cNvPr>
          <p:cNvSpPr>
            <a:spLocks noGrp="1"/>
          </p:cNvSpPr>
          <p:nvPr>
            <p:ph idx="1"/>
          </p:nvPr>
        </p:nvSpPr>
        <p:spPr>
          <a:xfrm>
            <a:off x="3349486" y="1766381"/>
            <a:ext cx="8842513"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Ziel: Für neue technische Instrumente und Weiterentwicklungen rechtliches Fundament schaffen.</a:t>
            </a:r>
          </a:p>
          <a:p>
            <a:pPr>
              <a:lnSpc>
                <a:spcPct val="107000"/>
              </a:lnSpc>
              <a:spcAft>
                <a:spcPts val="800"/>
              </a:spcAft>
            </a:pPr>
            <a:r>
              <a:rPr lang="de-DE" sz="1400" b="1" kern="100" dirty="0">
                <a:ea typeface="Aptos" panose="020B0004020202020204" pitchFamily="34" charset="0"/>
                <a:cs typeface="Times New Roman" panose="02020603050405020304" pitchFamily="18" charset="0"/>
              </a:rPr>
              <a:t>Regierungsentwurf eines Gesetzes zur Entwicklung und Erprobung eines Online-Verfahrens in der Zivilgerichtsbarkeit vom 6.9.2024 </a:t>
            </a:r>
            <a:r>
              <a:rPr lang="de-DE" sz="1400" kern="100" dirty="0">
                <a:ea typeface="Aptos" panose="020B0004020202020204" pitchFamily="34" charset="0"/>
                <a:cs typeface="Times New Roman" panose="02020603050405020304" pitchFamily="18" charset="0"/>
              </a:rPr>
              <a:t>(BT-</a:t>
            </a:r>
            <a:r>
              <a:rPr lang="de-DE" sz="1400" kern="100" dirty="0" err="1">
                <a:ea typeface="Aptos" panose="020B0004020202020204" pitchFamily="34" charset="0"/>
                <a:cs typeface="Times New Roman" panose="02020603050405020304" pitchFamily="18" charset="0"/>
              </a:rPr>
              <a:t>Drs</a:t>
            </a:r>
            <a:r>
              <a:rPr lang="de-DE" sz="1400" kern="100" dirty="0">
                <a:ea typeface="Aptos" panose="020B0004020202020204" pitchFamily="34" charset="0"/>
                <a:cs typeface="Times New Roman" panose="02020603050405020304" pitchFamily="18" charset="0"/>
              </a:rPr>
              <a:t>. 20/13082) eingebracht.  Soll Grundlage für die </a:t>
            </a:r>
            <a:r>
              <a:rPr lang="de-DE" sz="1400" b="1" kern="100" dirty="0">
                <a:ea typeface="Aptos" panose="020B0004020202020204" pitchFamily="34" charset="0"/>
                <a:cs typeface="Times New Roman" panose="02020603050405020304" pitchFamily="18" charset="0"/>
              </a:rPr>
              <a:t>Erprobung vollständig digitaler Zivilverfahren </a:t>
            </a:r>
            <a:r>
              <a:rPr lang="de-DE" sz="1400" kern="100" dirty="0">
                <a:ea typeface="Aptos" panose="020B0004020202020204" pitchFamily="34" charset="0"/>
                <a:cs typeface="Times New Roman" panose="02020603050405020304" pitchFamily="18" charset="0"/>
              </a:rPr>
              <a:t>sein.</a:t>
            </a:r>
          </a:p>
          <a:p>
            <a:pPr>
              <a:lnSpc>
                <a:spcPct val="107000"/>
              </a:lnSpc>
              <a:spcAft>
                <a:spcPts val="800"/>
              </a:spcAft>
            </a:pPr>
            <a:r>
              <a:rPr lang="de-DE" sz="1400" kern="100" dirty="0">
                <a:ea typeface="Aptos" panose="020B0004020202020204" pitchFamily="34" charset="0"/>
                <a:cs typeface="Times New Roman" panose="02020603050405020304" pitchFamily="18" charset="0"/>
              </a:rPr>
              <a:t>Derzeitige Rechtslage sorgt  lediglich für </a:t>
            </a:r>
            <a:r>
              <a:rPr lang="de-DE" sz="1400" b="1" kern="100" dirty="0">
                <a:ea typeface="Aptos" panose="020B0004020202020204" pitchFamily="34" charset="0"/>
                <a:cs typeface="Times New Roman" panose="02020603050405020304" pitchFamily="18" charset="0"/>
              </a:rPr>
              <a:t>digitale Abbildung </a:t>
            </a:r>
            <a:r>
              <a:rPr lang="de-DE" sz="1400" kern="100" dirty="0">
                <a:ea typeface="Aptos" panose="020B0004020202020204" pitchFamily="34" charset="0"/>
                <a:cs typeface="Times New Roman" panose="02020603050405020304" pitchFamily="18" charset="0"/>
              </a:rPr>
              <a:t>im Wesentlichen </a:t>
            </a:r>
            <a:r>
              <a:rPr lang="de-DE" sz="1400" b="1" kern="100" dirty="0">
                <a:ea typeface="Aptos" panose="020B0004020202020204" pitchFamily="34" charset="0"/>
                <a:cs typeface="Times New Roman" panose="02020603050405020304" pitchFamily="18" charset="0"/>
              </a:rPr>
              <a:t>analoger Vorgänge.</a:t>
            </a:r>
          </a:p>
          <a:p>
            <a:pPr>
              <a:lnSpc>
                <a:spcPct val="107000"/>
              </a:lnSpc>
              <a:spcAft>
                <a:spcPts val="800"/>
              </a:spcAft>
            </a:pPr>
            <a:r>
              <a:rPr lang="de-DE" sz="1400" kern="100" dirty="0">
                <a:ea typeface="Aptos" panose="020B0004020202020204" pitchFamily="34" charset="0"/>
                <a:cs typeface="Times New Roman" panose="02020603050405020304" pitchFamily="18" charset="0"/>
              </a:rPr>
              <a:t>Nun soll </a:t>
            </a:r>
            <a:r>
              <a:rPr lang="de-DE" sz="1400" b="1" kern="100" dirty="0">
                <a:ea typeface="Aptos" panose="020B0004020202020204" pitchFamily="34" charset="0"/>
                <a:cs typeface="Times New Roman" panose="02020603050405020304" pitchFamily="18" charset="0"/>
              </a:rPr>
              <a:t>geregelt werden</a:t>
            </a:r>
            <a:r>
              <a:rPr lang="de-DE" sz="1400" kern="100" dirty="0">
                <a:ea typeface="Aptos" panose="020B0004020202020204" pitchFamily="34" charset="0"/>
                <a:cs typeface="Times New Roman" panose="02020603050405020304" pitchFamily="18" charset="0"/>
              </a:rPr>
              <a:t>:  Klageeinreichungen mit </a:t>
            </a:r>
            <a:r>
              <a:rPr lang="de-DE" sz="1400" b="1" kern="100" dirty="0">
                <a:ea typeface="Aptos" panose="020B0004020202020204" pitchFamily="34" charset="0"/>
                <a:cs typeface="Times New Roman" panose="02020603050405020304" pitchFamily="18" charset="0"/>
              </a:rPr>
              <a:t>Online-Tools</a:t>
            </a:r>
            <a:r>
              <a:rPr lang="de-DE" sz="1400" kern="100" dirty="0">
                <a:ea typeface="Aptos" panose="020B0004020202020204" pitchFamily="34" charset="0"/>
                <a:cs typeface="Times New Roman" panose="02020603050405020304" pitchFamily="18" charset="0"/>
              </a:rPr>
              <a:t>, der Einsatz einer </a:t>
            </a:r>
            <a:r>
              <a:rPr lang="de-DE" sz="1400" b="1" kern="100" dirty="0">
                <a:ea typeface="Aptos" panose="020B0004020202020204" pitchFamily="34" charset="0"/>
                <a:cs typeface="Times New Roman" panose="02020603050405020304" pitchFamily="18" charset="0"/>
              </a:rPr>
              <a:t>Kommunikationsplattform</a:t>
            </a:r>
            <a:r>
              <a:rPr lang="de-DE" sz="1400" kern="100" dirty="0">
                <a:ea typeface="Aptos" panose="020B0004020202020204" pitchFamily="34" charset="0"/>
                <a:cs typeface="Times New Roman" panose="02020603050405020304" pitchFamily="18" charset="0"/>
              </a:rPr>
              <a:t>, </a:t>
            </a:r>
            <a:r>
              <a:rPr lang="de-DE" sz="1400" b="1" kern="100" dirty="0">
                <a:ea typeface="Aptos" panose="020B0004020202020204" pitchFamily="34" charset="0"/>
                <a:cs typeface="Times New Roman" panose="02020603050405020304" pitchFamily="18" charset="0"/>
              </a:rPr>
              <a:t>kollaboratives Arbeiten </a:t>
            </a:r>
            <a:r>
              <a:rPr lang="de-DE" sz="1400" kern="100" dirty="0">
                <a:ea typeface="Aptos" panose="020B0004020202020204" pitchFamily="34" charset="0"/>
                <a:cs typeface="Times New Roman" panose="02020603050405020304" pitchFamily="18" charset="0"/>
              </a:rPr>
              <a:t>in einem „</a:t>
            </a:r>
            <a:r>
              <a:rPr lang="de-DE" sz="1400" b="1" kern="100" dirty="0">
                <a:ea typeface="Aptos" panose="020B0004020202020204" pitchFamily="34" charset="0"/>
                <a:cs typeface="Times New Roman" panose="02020603050405020304" pitchFamily="18" charset="0"/>
              </a:rPr>
              <a:t>gemeinsamen Prozessdokument</a:t>
            </a:r>
            <a:r>
              <a:rPr lang="de-DE" sz="1400" kern="100" dirty="0">
                <a:ea typeface="Aptos" panose="020B0004020202020204" pitchFamily="34" charset="0"/>
                <a:cs typeface="Times New Roman" panose="02020603050405020304" pitchFamily="18" charset="0"/>
              </a:rPr>
              <a:t>“ sowie die </a:t>
            </a:r>
            <a:r>
              <a:rPr lang="de-DE" sz="1400" b="1" kern="100" dirty="0">
                <a:ea typeface="Aptos" panose="020B0004020202020204" pitchFamily="34" charset="0"/>
                <a:cs typeface="Times New Roman" panose="02020603050405020304" pitchFamily="18" charset="0"/>
              </a:rPr>
              <a:t>Einreichung von Klageinhalten und Metadaten </a:t>
            </a:r>
            <a:r>
              <a:rPr lang="de-DE" sz="1400" kern="100" dirty="0">
                <a:ea typeface="Aptos" panose="020B0004020202020204" pitchFamily="34" charset="0"/>
                <a:cs typeface="Times New Roman" panose="02020603050405020304" pitchFamily="18" charset="0"/>
              </a:rPr>
              <a:t>in einem </a:t>
            </a:r>
            <a:r>
              <a:rPr lang="de-DE" sz="1400" b="1" kern="100" dirty="0">
                <a:ea typeface="Aptos" panose="020B0004020202020204" pitchFamily="34" charset="0"/>
                <a:cs typeface="Times New Roman" panose="02020603050405020304" pitchFamily="18" charset="0"/>
              </a:rPr>
              <a:t>strukturierten Datensatz und automatisierter Verarbeitung </a:t>
            </a:r>
            <a:r>
              <a:rPr lang="de-DE" sz="1400" kern="100" dirty="0">
                <a:ea typeface="Aptos" panose="020B0004020202020204" pitchFamily="34" charset="0"/>
                <a:cs typeface="Times New Roman" panose="02020603050405020304" pitchFamily="18" charset="0"/>
              </a:rPr>
              <a:t>durch das Gericht. Zugang zur Justiz über ein </a:t>
            </a:r>
            <a:r>
              <a:rPr lang="de-DE" sz="1400" b="1" kern="100" dirty="0">
                <a:ea typeface="Aptos" panose="020B0004020202020204" pitchFamily="34" charset="0"/>
                <a:cs typeface="Times New Roman" panose="02020603050405020304" pitchFamily="18" charset="0"/>
              </a:rPr>
              <a:t>erweitertes gemeinsames Justizportal.</a:t>
            </a:r>
          </a:p>
          <a:p>
            <a:pPr>
              <a:lnSpc>
                <a:spcPct val="107000"/>
              </a:lnSpc>
              <a:spcAft>
                <a:spcPts val="800"/>
              </a:spcAft>
            </a:pPr>
            <a:r>
              <a:rPr lang="de-DE" sz="1400" b="1" kern="100" dirty="0">
                <a:ea typeface="Aptos" panose="020B0004020202020204" pitchFamily="34" charset="0"/>
                <a:cs typeface="Times New Roman" panose="02020603050405020304" pitchFamily="18" charset="0"/>
              </a:rPr>
              <a:t>Erprobungsgesetzgebung:</a:t>
            </a:r>
            <a:r>
              <a:rPr lang="de-DE" sz="1400" kern="100" dirty="0">
                <a:ea typeface="Aptos" panose="020B0004020202020204" pitchFamily="34" charset="0"/>
                <a:cs typeface="Times New Roman" panose="02020603050405020304" pitchFamily="18" charset="0"/>
              </a:rPr>
              <a:t> Neue Regelungen nicht in die bestehenden Verfahrensvorschriften integriert, sondern neues (12.) Buch der ZPO „Erprobung und Evaluierung“ als Vorbereitung für mögliche dauerhafte Regulierung.</a:t>
            </a:r>
          </a:p>
          <a:p>
            <a:pPr>
              <a:lnSpc>
                <a:spcPct val="107000"/>
              </a:lnSpc>
              <a:spcAft>
                <a:spcPts val="800"/>
              </a:spcAft>
            </a:pPr>
            <a:r>
              <a:rPr lang="de-DE" sz="1400" kern="100" dirty="0">
                <a:ea typeface="Aptos" panose="020B0004020202020204" pitchFamily="34" charset="0"/>
                <a:cs typeface="Times New Roman" panose="02020603050405020304" pitchFamily="18" charset="0"/>
              </a:rPr>
              <a:t>Aufgreifen der Idee von „</a:t>
            </a:r>
            <a:r>
              <a:rPr lang="de-DE" sz="1400" b="1" kern="100" dirty="0">
                <a:ea typeface="Aptos" panose="020B0004020202020204" pitchFamily="34" charset="0"/>
                <a:cs typeface="Times New Roman" panose="02020603050405020304" pitchFamily="18" charset="0"/>
              </a:rPr>
              <a:t>Reallaboren</a:t>
            </a:r>
            <a:r>
              <a:rPr lang="de-DE" sz="1400" kern="100" dirty="0">
                <a:ea typeface="Aptos" panose="020B0004020202020204" pitchFamily="34" charset="0"/>
                <a:cs typeface="Times New Roman" panose="02020603050405020304" pitchFamily="18" charset="0"/>
              </a:rPr>
              <a:t>“ – Testräume ohne größere technische und organisatorische Vorgaben.</a:t>
            </a:r>
          </a:p>
        </p:txBody>
      </p:sp>
      <p:sp>
        <p:nvSpPr>
          <p:cNvPr id="4" name="Fußzeilenplatzhalter 3">
            <a:extLst>
              <a:ext uri="{FF2B5EF4-FFF2-40B4-BE49-F238E27FC236}">
                <a16:creationId xmlns:a16="http://schemas.microsoft.com/office/drawing/2014/main" id="{8059BB3F-CA9A-83EB-84F0-6095AF53603D}"/>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3936E637-E231-1F0C-5650-23F3B4707573}"/>
              </a:ext>
            </a:extLst>
          </p:cNvPr>
          <p:cNvSpPr>
            <a:spLocks noGrp="1"/>
          </p:cNvSpPr>
          <p:nvPr>
            <p:ph type="sldNum" sz="quarter" idx="12"/>
          </p:nvPr>
        </p:nvSpPr>
        <p:spPr/>
        <p:txBody>
          <a:bodyPr/>
          <a:lstStyle/>
          <a:p>
            <a:fld id="{F8E28480-1C08-4458-AD97-0283E6FFD09D}" type="slidenum">
              <a:rPr lang="en-US" smtClean="0"/>
              <a:t>10</a:t>
            </a:fld>
            <a:endParaRPr lang="en-US"/>
          </a:p>
        </p:txBody>
      </p:sp>
      <p:pic>
        <p:nvPicPr>
          <p:cNvPr id="7" name="Grafik 6">
            <a:extLst>
              <a:ext uri="{FF2B5EF4-FFF2-40B4-BE49-F238E27FC236}">
                <a16:creationId xmlns:a16="http://schemas.microsoft.com/office/drawing/2014/main" id="{11ACF422-95FB-7A20-53AC-EB1A4DC43373}"/>
              </a:ext>
            </a:extLst>
          </p:cNvPr>
          <p:cNvPicPr>
            <a:picLocks noChangeAspect="1"/>
          </p:cNvPicPr>
          <p:nvPr/>
        </p:nvPicPr>
        <p:blipFill>
          <a:blip r:embed="rId2"/>
          <a:stretch>
            <a:fillRect/>
          </a:stretch>
        </p:blipFill>
        <p:spPr>
          <a:xfrm>
            <a:off x="554515" y="1870144"/>
            <a:ext cx="2977765" cy="3325237"/>
          </a:xfrm>
          <a:prstGeom prst="rect">
            <a:avLst/>
          </a:prstGeom>
        </p:spPr>
      </p:pic>
    </p:spTree>
    <p:extLst>
      <p:ext uri="{BB962C8B-B14F-4D97-AF65-F5344CB8AC3E}">
        <p14:creationId xmlns:p14="http://schemas.microsoft.com/office/powerpoint/2010/main" val="357653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54F06-3122-9C0E-0D8A-A55F05F48FE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5307899-9965-4B3A-9872-54981FA55020}"/>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Digitales Eingabesystem mit strukturiertem Eingabe- und Abfragesystem; Schriftformersatz</a:t>
            </a:r>
            <a:endParaRPr lang="de-DE" sz="1800" dirty="0"/>
          </a:p>
        </p:txBody>
      </p:sp>
      <p:sp>
        <p:nvSpPr>
          <p:cNvPr id="3" name="Inhaltsplatzhalter 2">
            <a:extLst>
              <a:ext uri="{FF2B5EF4-FFF2-40B4-BE49-F238E27FC236}">
                <a16:creationId xmlns:a16="http://schemas.microsoft.com/office/drawing/2014/main" id="{911F37AA-EE95-F01F-A978-5E971EC9EB3D}"/>
              </a:ext>
            </a:extLst>
          </p:cNvPr>
          <p:cNvSpPr>
            <a:spLocks noGrp="1"/>
          </p:cNvSpPr>
          <p:nvPr>
            <p:ph idx="1"/>
          </p:nvPr>
        </p:nvSpPr>
        <p:spPr>
          <a:xfrm>
            <a:off x="4760843" y="1766381"/>
            <a:ext cx="6758610" cy="3325237"/>
          </a:xfrm>
        </p:spPr>
        <p:txBody>
          <a:bodyPr>
            <a:noAutofit/>
          </a:bodyPr>
          <a:lstStyle/>
          <a:p>
            <a:pPr>
              <a:lnSpc>
                <a:spcPct val="107000"/>
              </a:lnSpc>
              <a:spcAft>
                <a:spcPts val="800"/>
              </a:spcAft>
            </a:pPr>
            <a:r>
              <a:rPr lang="de-DE" sz="1400" b="1" kern="100" dirty="0">
                <a:ea typeface="Aptos" panose="020B0004020202020204" pitchFamily="34" charset="0"/>
                <a:cs typeface="Times New Roman" panose="02020603050405020304" pitchFamily="18" charset="0"/>
              </a:rPr>
              <a:t>Erprobung von Online-Verfahren </a:t>
            </a:r>
            <a:r>
              <a:rPr lang="de-DE" sz="1400" kern="100" dirty="0">
                <a:ea typeface="Aptos" panose="020B0004020202020204" pitchFamily="34" charset="0"/>
                <a:cs typeface="Times New Roman" panose="02020603050405020304" pitchFamily="18" charset="0"/>
              </a:rPr>
              <a:t>bei Amtsgerichten beschränkt auf bürgerliche Rechtsstreitigkeiten bei Geltendmachung von Geldsummen im Zuständigkeitsstreitwert der Amtsgerichte von (derzeit) </a:t>
            </a:r>
            <a:r>
              <a:rPr lang="de-DE" sz="1400" b="1" kern="100" dirty="0">
                <a:ea typeface="Aptos" panose="020B0004020202020204" pitchFamily="34" charset="0"/>
                <a:cs typeface="Times New Roman" panose="02020603050405020304" pitchFamily="18" charset="0"/>
              </a:rPr>
              <a:t>5000 €</a:t>
            </a:r>
            <a:r>
              <a:rPr lang="de-DE" sz="1400" kern="100" dirty="0">
                <a:ea typeface="Aptos" panose="020B0004020202020204" pitchFamily="34" charset="0"/>
                <a:cs typeface="Times New Roman" panose="02020603050405020304" pitchFamily="18" charset="0"/>
              </a:rPr>
              <a:t>. </a:t>
            </a:r>
          </a:p>
          <a:p>
            <a:pPr>
              <a:lnSpc>
                <a:spcPct val="107000"/>
              </a:lnSpc>
              <a:spcAft>
                <a:spcPts val="800"/>
              </a:spcAft>
            </a:pPr>
            <a:r>
              <a:rPr lang="de-DE" sz="1400" kern="100" dirty="0">
                <a:ea typeface="Aptos" panose="020B0004020202020204" pitchFamily="34" charset="0"/>
                <a:cs typeface="Times New Roman" panose="02020603050405020304" pitchFamily="18" charset="0"/>
              </a:rPr>
              <a:t>Spezifizierungen durch </a:t>
            </a:r>
            <a:r>
              <a:rPr lang="de-DE" sz="1400" b="1" kern="100" dirty="0" err="1">
                <a:ea typeface="Aptos" panose="020B0004020202020204" pitchFamily="34" charset="0"/>
                <a:cs typeface="Times New Roman" panose="02020603050405020304" pitchFamily="18" charset="0"/>
              </a:rPr>
              <a:t>VOen</a:t>
            </a:r>
            <a:r>
              <a:rPr lang="de-DE" sz="1400" b="1" kern="100" dirty="0">
                <a:ea typeface="Aptos" panose="020B0004020202020204" pitchFamily="34" charset="0"/>
                <a:cs typeface="Times New Roman" panose="02020603050405020304" pitchFamily="18" charset="0"/>
              </a:rPr>
              <a:t> der Landesregierungen.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Eröffnung eines Online-Verfahrens „</a:t>
            </a:r>
            <a:r>
              <a:rPr lang="de-DE" sz="1400" b="1" kern="100" dirty="0">
                <a:ea typeface="Aptos" panose="020B0004020202020204" pitchFamily="34" charset="0"/>
                <a:cs typeface="Times New Roman" panose="02020603050405020304" pitchFamily="18" charset="0"/>
              </a:rPr>
              <a:t>mittels eines digitalen Eingabesystems bei Gericht</a:t>
            </a:r>
            <a:r>
              <a:rPr lang="de-DE" sz="1400" kern="100" dirty="0">
                <a:ea typeface="Aptos" panose="020B0004020202020204" pitchFamily="34" charset="0"/>
                <a:cs typeface="Times New Roman" panose="02020603050405020304" pitchFamily="18" charset="0"/>
              </a:rPr>
              <a:t>“:</a:t>
            </a:r>
          </a:p>
          <a:p>
            <a:pPr lvl="1">
              <a:lnSpc>
                <a:spcPct val="107000"/>
              </a:lnSpc>
              <a:spcAft>
                <a:spcPts val="800"/>
              </a:spcAft>
            </a:pPr>
            <a:r>
              <a:rPr lang="de-DE" sz="1400" b="1" kern="100" dirty="0">
                <a:ea typeface="Aptos" panose="020B0004020202020204" pitchFamily="34" charset="0"/>
                <a:cs typeface="Times New Roman" panose="02020603050405020304" pitchFamily="18" charset="0"/>
              </a:rPr>
              <a:t>Klage-Tool</a:t>
            </a:r>
            <a:r>
              <a:rPr lang="de-DE" sz="1400" kern="100" dirty="0">
                <a:ea typeface="Aptos" panose="020B0004020202020204" pitchFamily="34" charset="0"/>
                <a:cs typeface="Times New Roman" panose="02020603050405020304" pitchFamily="18" charset="0"/>
              </a:rPr>
              <a:t> zur Abfrage des Klageinhalts mit  </a:t>
            </a:r>
            <a:r>
              <a:rPr lang="de-DE" sz="1400" b="1" kern="100" dirty="0">
                <a:ea typeface="Aptos" panose="020B0004020202020204" pitchFamily="34" charset="0"/>
                <a:cs typeface="Times New Roman" panose="02020603050405020304" pitchFamily="18" charset="0"/>
              </a:rPr>
              <a:t>strukturiertem Eingabe- und Abfragesystem,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oder wahlweise durch </a:t>
            </a:r>
            <a:r>
              <a:rPr lang="de-DE" sz="1400" b="1" kern="100" dirty="0">
                <a:ea typeface="Aptos" panose="020B0004020202020204" pitchFamily="34" charset="0"/>
                <a:cs typeface="Times New Roman" panose="02020603050405020304" pitchFamily="18" charset="0"/>
              </a:rPr>
              <a:t>Einreichung</a:t>
            </a:r>
            <a:r>
              <a:rPr lang="de-DE" sz="1400" kern="100" dirty="0">
                <a:ea typeface="Aptos" panose="020B0004020202020204" pitchFamily="34" charset="0"/>
                <a:cs typeface="Times New Roman" panose="02020603050405020304" pitchFamily="18" charset="0"/>
              </a:rPr>
              <a:t> der Klage über </a:t>
            </a:r>
            <a:r>
              <a:rPr lang="de-DE" sz="1400" b="1" kern="100" dirty="0">
                <a:ea typeface="Aptos" panose="020B0004020202020204" pitchFamily="34" charset="0"/>
                <a:cs typeface="Times New Roman" panose="02020603050405020304" pitchFamily="18" charset="0"/>
              </a:rPr>
              <a:t>sicheren Übermittlungsweg </a:t>
            </a:r>
            <a:r>
              <a:rPr lang="de-DE" sz="1400" kern="100" dirty="0">
                <a:ea typeface="Aptos" panose="020B0004020202020204" pitchFamily="34" charset="0"/>
                <a:cs typeface="Times New Roman" panose="02020603050405020304" pitchFamily="18" charset="0"/>
              </a:rPr>
              <a:t>(besondere elektronische Postfächer) </a:t>
            </a:r>
            <a:r>
              <a:rPr lang="de-DE" sz="1400" b="1" kern="100" dirty="0">
                <a:ea typeface="Aptos" panose="020B0004020202020204" pitchFamily="34" charset="0"/>
                <a:cs typeface="Times New Roman" panose="02020603050405020304" pitchFamily="18" charset="0"/>
              </a:rPr>
              <a:t>oder</a:t>
            </a:r>
            <a:r>
              <a:rPr lang="de-DE" sz="1400" kern="100" dirty="0">
                <a:ea typeface="Aptos" panose="020B0004020202020204" pitchFamily="34" charset="0"/>
                <a:cs typeface="Times New Roman" panose="02020603050405020304" pitchFamily="18" charset="0"/>
              </a:rPr>
              <a:t> über </a:t>
            </a:r>
            <a:r>
              <a:rPr lang="de-DE" sz="1400" b="1" kern="100" dirty="0">
                <a:ea typeface="Aptos" panose="020B0004020202020204" pitchFamily="34" charset="0"/>
                <a:cs typeface="Times New Roman" panose="02020603050405020304" pitchFamily="18" charset="0"/>
              </a:rPr>
              <a:t>Kommunikationsplattform</a:t>
            </a:r>
            <a:r>
              <a:rPr lang="de-DE" sz="1400" kern="100" dirty="0">
                <a:ea typeface="Aptos" panose="020B0004020202020204" pitchFamily="34" charset="0"/>
                <a:cs typeface="Times New Roman" panose="02020603050405020304" pitchFamily="18" charset="0"/>
              </a:rPr>
              <a:t>, die auf Justizportal bereitgestellt wird. </a:t>
            </a:r>
          </a:p>
          <a:p>
            <a:pPr>
              <a:lnSpc>
                <a:spcPct val="107000"/>
              </a:lnSpc>
              <a:spcAft>
                <a:spcPts val="800"/>
              </a:spcAft>
            </a:pPr>
            <a:r>
              <a:rPr lang="de-DE" sz="1400" kern="100" dirty="0">
                <a:ea typeface="Aptos" panose="020B0004020202020204" pitchFamily="34" charset="0"/>
                <a:cs typeface="Times New Roman" panose="02020603050405020304" pitchFamily="18" charset="0"/>
              </a:rPr>
              <a:t>Prozessual vorgesehene </a:t>
            </a:r>
            <a:r>
              <a:rPr lang="de-DE" sz="1400" b="1" kern="100" dirty="0">
                <a:ea typeface="Aptos" panose="020B0004020202020204" pitchFamily="34" charset="0"/>
                <a:cs typeface="Times New Roman" panose="02020603050405020304" pitchFamily="18" charset="0"/>
              </a:rPr>
              <a:t>Schriftform</a:t>
            </a:r>
            <a:r>
              <a:rPr lang="de-DE" sz="1400" kern="100" dirty="0">
                <a:ea typeface="Aptos" panose="020B0004020202020204" pitchFamily="34" charset="0"/>
                <a:cs typeface="Times New Roman" panose="02020603050405020304" pitchFamily="18" charset="0"/>
              </a:rPr>
              <a:t>  kann durch Eingabe von Anträgen und Erklärungen in </a:t>
            </a:r>
            <a:r>
              <a:rPr lang="de-DE" sz="1400" b="1" kern="100" dirty="0">
                <a:ea typeface="Aptos" panose="020B0004020202020204" pitchFamily="34" charset="0"/>
                <a:cs typeface="Times New Roman" panose="02020603050405020304" pitchFamily="18" charset="0"/>
              </a:rPr>
              <a:t>digitales Eingabesysteme der Kommunikationsplattform ersetzt </a:t>
            </a:r>
            <a:r>
              <a:rPr lang="de-DE" sz="1400" kern="100" dirty="0">
                <a:ea typeface="Aptos" panose="020B0004020202020204" pitchFamily="34" charset="0"/>
                <a:cs typeface="Times New Roman" panose="02020603050405020304" pitchFamily="18" charset="0"/>
              </a:rPr>
              <a:t>werden, oder durch Übermittlung elektronischer Dokumente oder strukturierter Datensätze über die Kommunikationsplattform jeweils nach geeigneter Identifizierung.</a:t>
            </a:r>
          </a:p>
        </p:txBody>
      </p:sp>
      <p:sp>
        <p:nvSpPr>
          <p:cNvPr id="4" name="Fußzeilenplatzhalter 3">
            <a:extLst>
              <a:ext uri="{FF2B5EF4-FFF2-40B4-BE49-F238E27FC236}">
                <a16:creationId xmlns:a16="http://schemas.microsoft.com/office/drawing/2014/main" id="{79D908E4-14B3-EF3E-7A04-F052A7CFC18D}"/>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7306E3C2-3CC6-EC4F-5F80-217336B01EF4}"/>
              </a:ext>
            </a:extLst>
          </p:cNvPr>
          <p:cNvSpPr>
            <a:spLocks noGrp="1"/>
          </p:cNvSpPr>
          <p:nvPr>
            <p:ph type="sldNum" sz="quarter" idx="12"/>
          </p:nvPr>
        </p:nvSpPr>
        <p:spPr/>
        <p:txBody>
          <a:bodyPr/>
          <a:lstStyle/>
          <a:p>
            <a:fld id="{F8E28480-1C08-4458-AD97-0283E6FFD09D}" type="slidenum">
              <a:rPr lang="en-US" smtClean="0"/>
              <a:t>11</a:t>
            </a:fld>
            <a:endParaRPr lang="en-US"/>
          </a:p>
        </p:txBody>
      </p:sp>
      <p:pic>
        <p:nvPicPr>
          <p:cNvPr id="6" name="Grafik 5">
            <a:extLst>
              <a:ext uri="{FF2B5EF4-FFF2-40B4-BE49-F238E27FC236}">
                <a16:creationId xmlns:a16="http://schemas.microsoft.com/office/drawing/2014/main" id="{81A5CA8D-4445-C6A3-87FD-CF083FA09414}"/>
              </a:ext>
            </a:extLst>
          </p:cNvPr>
          <p:cNvPicPr>
            <a:picLocks noChangeAspect="1"/>
          </p:cNvPicPr>
          <p:nvPr/>
        </p:nvPicPr>
        <p:blipFill>
          <a:blip r:embed="rId2"/>
          <a:stretch>
            <a:fillRect/>
          </a:stretch>
        </p:blipFill>
        <p:spPr>
          <a:xfrm>
            <a:off x="1154128" y="1766381"/>
            <a:ext cx="3007102" cy="4011474"/>
          </a:xfrm>
          <a:prstGeom prst="rect">
            <a:avLst/>
          </a:prstGeom>
        </p:spPr>
      </p:pic>
    </p:spTree>
    <p:extLst>
      <p:ext uri="{BB962C8B-B14F-4D97-AF65-F5344CB8AC3E}">
        <p14:creationId xmlns:p14="http://schemas.microsoft.com/office/powerpoint/2010/main" val="1059343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CE9DD-9349-27CF-B467-FD35C0E5EA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AC7EC0-C624-4891-217C-85102F8E4221}"/>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Übermittlung an Kommunikationsplattform und Rückkanal</a:t>
            </a:r>
            <a:endParaRPr lang="de-DE" sz="1800" dirty="0"/>
          </a:p>
        </p:txBody>
      </p:sp>
      <p:sp>
        <p:nvSpPr>
          <p:cNvPr id="3" name="Inhaltsplatzhalter 2">
            <a:extLst>
              <a:ext uri="{FF2B5EF4-FFF2-40B4-BE49-F238E27FC236}">
                <a16:creationId xmlns:a16="http://schemas.microsoft.com/office/drawing/2014/main" id="{CFB73916-AC1D-B243-A8AD-C3B4D69C3A79}"/>
              </a:ext>
            </a:extLst>
          </p:cNvPr>
          <p:cNvSpPr>
            <a:spLocks noGrp="1"/>
          </p:cNvSpPr>
          <p:nvPr>
            <p:ph idx="1"/>
          </p:nvPr>
        </p:nvSpPr>
        <p:spPr>
          <a:xfrm>
            <a:off x="4721086" y="1766381"/>
            <a:ext cx="6977271"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Ziel ist Möglichkeit der </a:t>
            </a:r>
            <a:r>
              <a:rPr lang="de-DE" sz="1400" b="1" kern="100" dirty="0">
                <a:ea typeface="Aptos" panose="020B0004020202020204" pitchFamily="34" charset="0"/>
                <a:cs typeface="Times New Roman" panose="02020603050405020304" pitchFamily="18" charset="0"/>
              </a:rPr>
              <a:t>digitalen Weiterverarbeitung  </a:t>
            </a:r>
            <a:r>
              <a:rPr lang="de-DE" sz="1400" kern="100" dirty="0">
                <a:ea typeface="Aptos" panose="020B0004020202020204" pitchFamily="34" charset="0"/>
                <a:cs typeface="Times New Roman" panose="02020603050405020304" pitchFamily="18" charset="0"/>
              </a:rPr>
              <a:t>der Dokumente oder der  strukturierten Datensätze durch Gerichte, etwa bei der Übermittlung standardisiert aufbereiteter Klageinhalte in Massenverfahren.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Regelung des </a:t>
            </a:r>
            <a:r>
              <a:rPr lang="de-DE" sz="1400" b="1" kern="100" dirty="0">
                <a:ea typeface="Aptos" panose="020B0004020202020204" pitchFamily="34" charset="0"/>
                <a:cs typeface="Times New Roman" panose="02020603050405020304" pitchFamily="18" charset="0"/>
              </a:rPr>
              <a:t>Rückkanals</a:t>
            </a:r>
            <a:r>
              <a:rPr lang="de-DE" sz="1400" kern="100" dirty="0">
                <a:ea typeface="Aptos" panose="020B0004020202020204" pitchFamily="34" charset="0"/>
                <a:cs typeface="Times New Roman" panose="02020603050405020304" pitchFamily="18" charset="0"/>
              </a:rPr>
              <a:t>: Information des Empfängers eines elektronischen Dokuments über die </a:t>
            </a:r>
            <a:r>
              <a:rPr lang="de-DE" sz="1400" b="1" kern="100" dirty="0">
                <a:ea typeface="Aptos" panose="020B0004020202020204" pitchFamily="34" charset="0"/>
                <a:cs typeface="Times New Roman" panose="02020603050405020304" pitchFamily="18" charset="0"/>
              </a:rPr>
              <a:t>Abrufbarkeit eines elektronischen Dokuments </a:t>
            </a:r>
            <a:r>
              <a:rPr lang="de-DE" sz="1400" kern="100" dirty="0">
                <a:ea typeface="Aptos" panose="020B0004020202020204" pitchFamily="34" charset="0"/>
                <a:cs typeface="Times New Roman" panose="02020603050405020304" pitchFamily="18" charset="0"/>
              </a:rPr>
              <a:t>spätestens am dritten Tag nach der Bereitstellung</a:t>
            </a:r>
          </a:p>
          <a:p>
            <a:pPr>
              <a:lnSpc>
                <a:spcPct val="107000"/>
              </a:lnSpc>
              <a:spcAft>
                <a:spcPts val="800"/>
              </a:spcAft>
            </a:pPr>
            <a:r>
              <a:rPr lang="de-DE" sz="1400" kern="100" dirty="0">
                <a:ea typeface="Aptos" panose="020B0004020202020204" pitchFamily="34" charset="0"/>
                <a:cs typeface="Times New Roman" panose="02020603050405020304" pitchFamily="18" charset="0"/>
              </a:rPr>
              <a:t>Wenn Empfänger  im konkreten Verfahren zustimmt, kann auch die </a:t>
            </a:r>
            <a:r>
              <a:rPr lang="de-DE" sz="1400" b="1" kern="100" dirty="0">
                <a:ea typeface="Aptos" panose="020B0004020202020204" pitchFamily="34" charset="0"/>
                <a:cs typeface="Times New Roman" panose="02020603050405020304" pitchFamily="18" charset="0"/>
              </a:rPr>
              <a:t>Bereitstellung auf Kommunikationsplattform als Zustellung </a:t>
            </a:r>
            <a:r>
              <a:rPr lang="de-DE" sz="1400" kern="100" dirty="0">
                <a:ea typeface="Aptos" panose="020B0004020202020204" pitchFamily="34" charset="0"/>
                <a:cs typeface="Times New Roman" panose="02020603050405020304" pitchFamily="18" charset="0"/>
              </a:rPr>
              <a:t>gelten.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Der Gesetzentwurf erwähnt als </a:t>
            </a:r>
            <a:r>
              <a:rPr lang="de-DE" sz="1400" b="1" kern="100" dirty="0">
                <a:ea typeface="Aptos" panose="020B0004020202020204" pitchFamily="34" charset="0"/>
                <a:cs typeface="Times New Roman" panose="02020603050405020304" pitchFamily="18" charset="0"/>
              </a:rPr>
              <a:t>Anwendungsfälle</a:t>
            </a:r>
            <a:r>
              <a:rPr lang="de-DE" sz="1400" kern="100" dirty="0">
                <a:ea typeface="Aptos" panose="020B0004020202020204" pitchFamily="34" charset="0"/>
                <a:cs typeface="Times New Roman" panose="02020603050405020304" pitchFamily="18" charset="0"/>
              </a:rPr>
              <a:t> für die neuen Regelungen beispielhaft </a:t>
            </a:r>
            <a:r>
              <a:rPr lang="de-DE" sz="1400" b="1" kern="100" dirty="0">
                <a:ea typeface="Aptos" panose="020B0004020202020204" pitchFamily="34" charset="0"/>
                <a:cs typeface="Times New Roman" panose="02020603050405020304" pitchFamily="18" charset="0"/>
              </a:rPr>
              <a:t>Fluggastrechtefälle</a:t>
            </a:r>
            <a:r>
              <a:rPr lang="de-DE" sz="1400" kern="100" dirty="0">
                <a:ea typeface="Aptos" panose="020B0004020202020204" pitchFamily="34" charset="0"/>
                <a:cs typeface="Times New Roman" panose="02020603050405020304" pitchFamily="18" charset="0"/>
              </a:rPr>
              <a:t> und </a:t>
            </a:r>
            <a:r>
              <a:rPr lang="de-DE" sz="1400" b="1" kern="100" dirty="0">
                <a:ea typeface="Aptos" panose="020B0004020202020204" pitchFamily="34" charset="0"/>
                <a:cs typeface="Times New Roman" panose="02020603050405020304" pitchFamily="18" charset="0"/>
              </a:rPr>
              <a:t>andere sog. Massenverfahren mit geringem Streitwer</a:t>
            </a:r>
            <a:r>
              <a:rPr lang="de-DE" sz="1400" kern="100" dirty="0">
                <a:ea typeface="Aptos" panose="020B0004020202020204" pitchFamily="34" charset="0"/>
                <a:cs typeface="Times New Roman" panose="02020603050405020304" pitchFamily="18" charset="0"/>
              </a:rPr>
              <a:t>t. Ob und in welchem Maße komplexere Fälle für ein Online-Verfahren in Betracht kommen, wird sich in den </a:t>
            </a:r>
            <a:r>
              <a:rPr lang="de-DE" sz="1400" b="1" kern="100" dirty="0">
                <a:ea typeface="Aptos" panose="020B0004020202020204" pitchFamily="34" charset="0"/>
                <a:cs typeface="Times New Roman" panose="02020603050405020304" pitchFamily="18" charset="0"/>
              </a:rPr>
              <a:t>Reallaboren</a:t>
            </a:r>
            <a:r>
              <a:rPr lang="de-DE" sz="1400" kern="100" dirty="0">
                <a:ea typeface="Aptos" panose="020B0004020202020204" pitchFamily="34" charset="0"/>
                <a:cs typeface="Times New Roman" panose="02020603050405020304" pitchFamily="18" charset="0"/>
              </a:rPr>
              <a:t> zeigen. </a:t>
            </a:r>
          </a:p>
        </p:txBody>
      </p:sp>
      <p:sp>
        <p:nvSpPr>
          <p:cNvPr id="4" name="Fußzeilenplatzhalter 3">
            <a:extLst>
              <a:ext uri="{FF2B5EF4-FFF2-40B4-BE49-F238E27FC236}">
                <a16:creationId xmlns:a16="http://schemas.microsoft.com/office/drawing/2014/main" id="{B5B6EF49-9BC2-47F4-2257-C71E51A691DA}"/>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19A2BBF1-EAEA-8439-CB23-E2830ADFB499}"/>
              </a:ext>
            </a:extLst>
          </p:cNvPr>
          <p:cNvSpPr>
            <a:spLocks noGrp="1"/>
          </p:cNvSpPr>
          <p:nvPr>
            <p:ph type="sldNum" sz="quarter" idx="12"/>
          </p:nvPr>
        </p:nvSpPr>
        <p:spPr/>
        <p:txBody>
          <a:bodyPr/>
          <a:lstStyle/>
          <a:p>
            <a:fld id="{F8E28480-1C08-4458-AD97-0283E6FFD09D}" type="slidenum">
              <a:rPr lang="en-US" smtClean="0"/>
              <a:t>12</a:t>
            </a:fld>
            <a:endParaRPr lang="en-US"/>
          </a:p>
        </p:txBody>
      </p:sp>
      <p:pic>
        <p:nvPicPr>
          <p:cNvPr id="7" name="Grafik 6">
            <a:extLst>
              <a:ext uri="{FF2B5EF4-FFF2-40B4-BE49-F238E27FC236}">
                <a16:creationId xmlns:a16="http://schemas.microsoft.com/office/drawing/2014/main" id="{6A1C2AD1-F2BC-57C4-8DB5-E6DE57026DB4}"/>
              </a:ext>
            </a:extLst>
          </p:cNvPr>
          <p:cNvPicPr>
            <a:picLocks noChangeAspect="1"/>
          </p:cNvPicPr>
          <p:nvPr/>
        </p:nvPicPr>
        <p:blipFill>
          <a:blip r:embed="rId2"/>
          <a:stretch>
            <a:fillRect/>
          </a:stretch>
        </p:blipFill>
        <p:spPr>
          <a:xfrm>
            <a:off x="949234" y="1674122"/>
            <a:ext cx="3513436" cy="3171825"/>
          </a:xfrm>
          <a:prstGeom prst="rect">
            <a:avLst/>
          </a:prstGeom>
        </p:spPr>
      </p:pic>
    </p:spTree>
    <p:extLst>
      <p:ext uri="{BB962C8B-B14F-4D97-AF65-F5344CB8AC3E}">
        <p14:creationId xmlns:p14="http://schemas.microsoft.com/office/powerpoint/2010/main" val="420728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4B82-4999-D1F7-CE92-72174EA0E3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D78674-E9FB-F9B5-C12D-D8E28E00DFF8}"/>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Nutzungspflichten</a:t>
            </a:r>
            <a:endParaRPr lang="de-DE" sz="1800" dirty="0"/>
          </a:p>
        </p:txBody>
      </p:sp>
      <p:sp>
        <p:nvSpPr>
          <p:cNvPr id="3" name="Inhaltsplatzhalter 2">
            <a:extLst>
              <a:ext uri="{FF2B5EF4-FFF2-40B4-BE49-F238E27FC236}">
                <a16:creationId xmlns:a16="http://schemas.microsoft.com/office/drawing/2014/main" id="{A6A69A74-7626-A293-F7DE-758B71F9930F}"/>
              </a:ext>
            </a:extLst>
          </p:cNvPr>
          <p:cNvSpPr>
            <a:spLocks noGrp="1"/>
          </p:cNvSpPr>
          <p:nvPr>
            <p:ph idx="1"/>
          </p:nvPr>
        </p:nvSpPr>
        <p:spPr>
          <a:xfrm>
            <a:off x="4347791" y="1766381"/>
            <a:ext cx="6768549"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Nutzung der Online-Klage-Tools für </a:t>
            </a:r>
            <a:r>
              <a:rPr lang="de-DE" sz="1400" b="1" kern="100" dirty="0">
                <a:ea typeface="Aptos" panose="020B0004020202020204" pitchFamily="34" charset="0"/>
                <a:cs typeface="Times New Roman" panose="02020603050405020304" pitchFamily="18" charset="0"/>
              </a:rPr>
              <a:t>nicht anwaltlich vertretene Bürgerinnen und Bürger freiwillig</a:t>
            </a:r>
          </a:p>
          <a:p>
            <a:pPr>
              <a:lnSpc>
                <a:spcPct val="107000"/>
              </a:lnSpc>
              <a:spcAft>
                <a:spcPts val="800"/>
              </a:spcAft>
            </a:pPr>
            <a:r>
              <a:rPr lang="de-DE" sz="1400" kern="100" dirty="0">
                <a:ea typeface="Aptos" panose="020B0004020202020204" pitchFamily="34" charset="0"/>
                <a:cs typeface="Times New Roman" panose="02020603050405020304" pitchFamily="18" charset="0"/>
              </a:rPr>
              <a:t>Gleiches gilt für </a:t>
            </a:r>
            <a:r>
              <a:rPr lang="de-DE" sz="1400" b="1" kern="100" dirty="0">
                <a:ea typeface="Aptos" panose="020B0004020202020204" pitchFamily="34" charset="0"/>
                <a:cs typeface="Times New Roman" panose="02020603050405020304" pitchFamily="18" charset="0"/>
              </a:rPr>
              <a:t>beklagte Partei</a:t>
            </a:r>
            <a:r>
              <a:rPr lang="de-DE" sz="1400" kern="100" dirty="0">
                <a:ea typeface="Aptos" panose="020B0004020202020204" pitchFamily="34" charset="0"/>
                <a:cs typeface="Times New Roman" panose="02020603050405020304" pitchFamily="18" charset="0"/>
              </a:rPr>
              <a:t>. </a:t>
            </a:r>
          </a:p>
          <a:p>
            <a:pPr>
              <a:lnSpc>
                <a:spcPct val="107000"/>
              </a:lnSpc>
              <a:spcAft>
                <a:spcPts val="800"/>
              </a:spcAft>
            </a:pPr>
            <a:r>
              <a:rPr lang="de-DE" sz="1400" kern="100" dirty="0">
                <a:ea typeface="Aptos" panose="020B0004020202020204" pitchFamily="34" charset="0"/>
                <a:cs typeface="Times New Roman" panose="02020603050405020304" pitchFamily="18" charset="0"/>
              </a:rPr>
              <a:t>Demgegenüber </a:t>
            </a:r>
            <a:r>
              <a:rPr lang="de-DE" sz="1400" b="1" kern="100" dirty="0">
                <a:ea typeface="Aptos" panose="020B0004020202020204" pitchFamily="34" charset="0"/>
                <a:cs typeface="Times New Roman" panose="02020603050405020304" pitchFamily="18" charset="0"/>
              </a:rPr>
              <a:t>Nutzungspflicht für professionelle Justiznutzer  </a:t>
            </a:r>
            <a:r>
              <a:rPr lang="de-DE" sz="1400" kern="100" dirty="0">
                <a:ea typeface="Aptos" panose="020B0004020202020204" pitchFamily="34" charset="0"/>
                <a:cs typeface="Times New Roman" panose="02020603050405020304" pitchFamily="18" charset="0"/>
              </a:rPr>
              <a:t>bei digitalem Eingabesystem im Falle der Geltendmachung von Ansprüchen aus der Fluggastrechte--Verordnung und bei (durch Verordnung zu bestimmenden) weiteren  Anwendungsbereichen mit einer Vielzahl gleichgelagerter und standardisierbarer Verfahren.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Ebenso </a:t>
            </a:r>
            <a:r>
              <a:rPr lang="de-DE" sz="1400" b="1" kern="100" dirty="0">
                <a:ea typeface="Aptos" panose="020B0004020202020204" pitchFamily="34" charset="0"/>
                <a:cs typeface="Times New Roman" panose="02020603050405020304" pitchFamily="18" charset="0"/>
              </a:rPr>
              <a:t>Nutzungspflicht in bestimmten Fällen für die Kommunikationsplattform</a:t>
            </a:r>
            <a:r>
              <a:rPr lang="de-DE" sz="1400" kern="100" dirty="0">
                <a:ea typeface="Aptos" panose="020B0004020202020204" pitchFamily="34" charset="0"/>
                <a:cs typeface="Times New Roman" panose="02020603050405020304" pitchFamily="18" charset="0"/>
              </a:rPr>
              <a:t>.</a:t>
            </a:r>
          </a:p>
        </p:txBody>
      </p:sp>
      <p:sp>
        <p:nvSpPr>
          <p:cNvPr id="4" name="Fußzeilenplatzhalter 3">
            <a:extLst>
              <a:ext uri="{FF2B5EF4-FFF2-40B4-BE49-F238E27FC236}">
                <a16:creationId xmlns:a16="http://schemas.microsoft.com/office/drawing/2014/main" id="{1C4ADF38-9CD3-376C-B8D6-CB072115DC56}"/>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79312575-5BC2-B6AC-8F40-9A6FE567A0DB}"/>
              </a:ext>
            </a:extLst>
          </p:cNvPr>
          <p:cNvSpPr>
            <a:spLocks noGrp="1"/>
          </p:cNvSpPr>
          <p:nvPr>
            <p:ph type="sldNum" sz="quarter" idx="12"/>
          </p:nvPr>
        </p:nvSpPr>
        <p:spPr/>
        <p:txBody>
          <a:bodyPr/>
          <a:lstStyle/>
          <a:p>
            <a:fld id="{F8E28480-1C08-4458-AD97-0283E6FFD09D}" type="slidenum">
              <a:rPr lang="en-US" smtClean="0"/>
              <a:t>13</a:t>
            </a:fld>
            <a:endParaRPr lang="en-US"/>
          </a:p>
        </p:txBody>
      </p:sp>
      <p:pic>
        <p:nvPicPr>
          <p:cNvPr id="6" name="Grafik 5">
            <a:extLst>
              <a:ext uri="{FF2B5EF4-FFF2-40B4-BE49-F238E27FC236}">
                <a16:creationId xmlns:a16="http://schemas.microsoft.com/office/drawing/2014/main" id="{785F9E06-1419-AF0A-AFFC-770F94503176}"/>
              </a:ext>
            </a:extLst>
          </p:cNvPr>
          <p:cNvPicPr>
            <a:picLocks noChangeAspect="1"/>
          </p:cNvPicPr>
          <p:nvPr/>
        </p:nvPicPr>
        <p:blipFill>
          <a:blip r:embed="rId2"/>
          <a:stretch>
            <a:fillRect/>
          </a:stretch>
        </p:blipFill>
        <p:spPr>
          <a:xfrm>
            <a:off x="949234" y="1985670"/>
            <a:ext cx="2879816" cy="2353260"/>
          </a:xfrm>
          <a:prstGeom prst="rect">
            <a:avLst/>
          </a:prstGeom>
        </p:spPr>
      </p:pic>
    </p:spTree>
    <p:extLst>
      <p:ext uri="{BB962C8B-B14F-4D97-AF65-F5344CB8AC3E}">
        <p14:creationId xmlns:p14="http://schemas.microsoft.com/office/powerpoint/2010/main" val="111611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248F7-C672-845D-59AC-5964F41C92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8FE40A-4191-A70B-0408-1B456F2F8918}"/>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Strukturierungsanordnungen, Standardsetzung, weitere </a:t>
            </a:r>
            <a:r>
              <a:rPr lang="de-DE" sz="1800" kern="100" dirty="0" err="1">
                <a:ea typeface="Aptos" panose="020B0004020202020204" pitchFamily="34" charset="0"/>
                <a:cs typeface="Times New Roman" panose="02020603050405020304" pitchFamily="18" charset="0"/>
              </a:rPr>
              <a:t>REgelungen</a:t>
            </a:r>
            <a:endParaRPr lang="de-DE" sz="1800" dirty="0"/>
          </a:p>
        </p:txBody>
      </p:sp>
      <p:sp>
        <p:nvSpPr>
          <p:cNvPr id="3" name="Inhaltsplatzhalter 2">
            <a:extLst>
              <a:ext uri="{FF2B5EF4-FFF2-40B4-BE49-F238E27FC236}">
                <a16:creationId xmlns:a16="http://schemas.microsoft.com/office/drawing/2014/main" id="{C30F3C18-45A5-2BFE-3EC0-4BE2BF74EE0A}"/>
              </a:ext>
            </a:extLst>
          </p:cNvPr>
          <p:cNvSpPr>
            <a:spLocks noGrp="1"/>
          </p:cNvSpPr>
          <p:nvPr>
            <p:ph idx="1"/>
          </p:nvPr>
        </p:nvSpPr>
        <p:spPr>
          <a:xfrm>
            <a:off x="3260035" y="1766381"/>
            <a:ext cx="7643192"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Dem Gericht soll erlaubt werden, </a:t>
            </a:r>
            <a:r>
              <a:rPr lang="de-DE" sz="1400" b="1" kern="100" dirty="0">
                <a:ea typeface="Aptos" panose="020B0004020202020204" pitchFamily="34" charset="0"/>
                <a:cs typeface="Times New Roman" panose="02020603050405020304" pitchFamily="18" charset="0"/>
              </a:rPr>
              <a:t>digitale Strukturierung anzuordnen</a:t>
            </a:r>
            <a:r>
              <a:rPr lang="de-DE" sz="1400" kern="100" dirty="0">
                <a:ea typeface="Aptos" panose="020B0004020202020204" pitchFamily="34" charset="0"/>
                <a:cs typeface="Times New Roman" panose="02020603050405020304" pitchFamily="18" charset="0"/>
              </a:rPr>
              <a:t>, auch unter </a:t>
            </a:r>
            <a:r>
              <a:rPr lang="de-DE" sz="1400" b="1" kern="100" dirty="0">
                <a:ea typeface="Aptos" panose="020B0004020202020204" pitchFamily="34" charset="0"/>
                <a:cs typeface="Times New Roman" panose="02020603050405020304" pitchFamily="18" charset="0"/>
              </a:rPr>
              <a:t>Nutzung der digitalen Eingabesysteme</a:t>
            </a:r>
            <a:r>
              <a:rPr lang="de-DE" sz="1400" kern="100" dirty="0">
                <a:ea typeface="Aptos" panose="020B0004020202020204" pitchFamily="34" charset="0"/>
                <a:cs typeface="Times New Roman" panose="02020603050405020304" pitchFamily="18" charset="0"/>
              </a:rPr>
              <a:t>.  </a:t>
            </a:r>
          </a:p>
          <a:p>
            <a:pPr>
              <a:lnSpc>
                <a:spcPct val="107000"/>
              </a:lnSpc>
              <a:spcAft>
                <a:spcPts val="800"/>
              </a:spcAft>
            </a:pPr>
            <a:r>
              <a:rPr lang="de-DE" sz="1400" kern="100" dirty="0">
                <a:ea typeface="Aptos" panose="020B0004020202020204" pitchFamily="34" charset="0"/>
                <a:cs typeface="Times New Roman" panose="02020603050405020304" pitchFamily="18" charset="0"/>
              </a:rPr>
              <a:t>Ebenso Anordnung, dass die Parteien ihren jeweiligen weiteren Vortrag demjenigen der anderen Partei in digitaler Form </a:t>
            </a:r>
            <a:r>
              <a:rPr lang="de-DE" sz="1400" b="1" kern="100" dirty="0">
                <a:ea typeface="Aptos" panose="020B0004020202020204" pitchFamily="34" charset="0"/>
                <a:cs typeface="Times New Roman" panose="02020603050405020304" pitchFamily="18" charset="0"/>
              </a:rPr>
              <a:t>gegenüberstellen</a:t>
            </a:r>
            <a:r>
              <a:rPr lang="de-DE" sz="1400" kern="100" dirty="0">
                <a:ea typeface="Aptos" panose="020B0004020202020204" pitchFamily="34" charset="0"/>
                <a:cs typeface="Times New Roman" panose="02020603050405020304" pitchFamily="18" charset="0"/>
              </a:rPr>
              <a:t>. </a:t>
            </a:r>
          </a:p>
          <a:p>
            <a:pPr>
              <a:lnSpc>
                <a:spcPct val="107000"/>
              </a:lnSpc>
              <a:spcAft>
                <a:spcPts val="800"/>
              </a:spcAft>
            </a:pPr>
            <a:r>
              <a:rPr lang="de-DE" sz="1400" b="1" kern="100" dirty="0">
                <a:ea typeface="Aptos" panose="020B0004020202020204" pitchFamily="34" charset="0"/>
                <a:cs typeface="Times New Roman" panose="02020603050405020304" pitchFamily="18" charset="0"/>
              </a:rPr>
              <a:t>Massenverfahrens-Fallgruppen</a:t>
            </a:r>
            <a:r>
              <a:rPr lang="de-DE" sz="1400" kern="100" dirty="0">
                <a:ea typeface="Aptos" panose="020B0004020202020204" pitchFamily="34" charset="0"/>
                <a:cs typeface="Times New Roman" panose="02020603050405020304" pitchFamily="18" charset="0"/>
              </a:rPr>
              <a:t> Festlegung des BMJ zu  </a:t>
            </a:r>
            <a:r>
              <a:rPr lang="de-DE" sz="1400" b="1" kern="100" dirty="0">
                <a:ea typeface="Aptos" panose="020B0004020202020204" pitchFamily="34" charset="0"/>
                <a:cs typeface="Times New Roman" panose="02020603050405020304" pitchFamily="18" charset="0"/>
              </a:rPr>
              <a:t>Standards und Dateiformaten </a:t>
            </a:r>
            <a:r>
              <a:rPr lang="de-DE" sz="1400" kern="100" dirty="0">
                <a:ea typeface="Aptos" panose="020B0004020202020204" pitchFamily="34" charset="0"/>
                <a:cs typeface="Times New Roman" panose="02020603050405020304" pitchFamily="18" charset="0"/>
              </a:rPr>
              <a:t>bei der Nutzung der Plattform</a:t>
            </a:r>
          </a:p>
          <a:p>
            <a:pPr>
              <a:lnSpc>
                <a:spcPct val="107000"/>
              </a:lnSpc>
              <a:spcAft>
                <a:spcPts val="800"/>
              </a:spcAft>
            </a:pPr>
            <a:r>
              <a:rPr lang="de-DE" sz="1400" b="1" kern="100" dirty="0">
                <a:ea typeface="Aptos" panose="020B0004020202020204" pitchFamily="34" charset="0"/>
                <a:cs typeface="Times New Roman" panose="02020603050405020304" pitchFamily="18" charset="0"/>
              </a:rPr>
              <a:t>Lockerung des Beibringungsgrundsatzes.</a:t>
            </a:r>
          </a:p>
          <a:p>
            <a:pPr>
              <a:lnSpc>
                <a:spcPct val="107000"/>
              </a:lnSpc>
              <a:spcAft>
                <a:spcPts val="800"/>
              </a:spcAft>
            </a:pPr>
            <a:r>
              <a:rPr lang="de-DE" sz="1400" kern="100" dirty="0">
                <a:ea typeface="Aptos" panose="020B0004020202020204" pitchFamily="34" charset="0"/>
                <a:cs typeface="Times New Roman" panose="02020603050405020304" pitchFamily="18" charset="0"/>
              </a:rPr>
              <a:t> stärkere Nutzung </a:t>
            </a:r>
            <a:r>
              <a:rPr lang="de-DE" sz="1400" b="1" kern="100" dirty="0">
                <a:ea typeface="Aptos" panose="020B0004020202020204" pitchFamily="34" charset="0"/>
                <a:cs typeface="Times New Roman" panose="02020603050405020304" pitchFamily="18" charset="0"/>
              </a:rPr>
              <a:t>digitaler </a:t>
            </a:r>
            <a:r>
              <a:rPr lang="de-DE" sz="1400" kern="100" dirty="0">
                <a:ea typeface="Aptos" panose="020B0004020202020204" pitchFamily="34" charset="0"/>
                <a:cs typeface="Times New Roman" panose="02020603050405020304" pitchFamily="18" charset="0"/>
              </a:rPr>
              <a:t>Instrumente bei der  </a:t>
            </a:r>
            <a:r>
              <a:rPr lang="de-DE" sz="1400" b="1" kern="100" dirty="0">
                <a:ea typeface="Aptos" panose="020B0004020202020204" pitchFamily="34" charset="0"/>
                <a:cs typeface="Times New Roman" panose="02020603050405020304" pitchFamily="18" charset="0"/>
              </a:rPr>
              <a:t>Beweisaufnahme.</a:t>
            </a:r>
          </a:p>
          <a:p>
            <a:pPr>
              <a:lnSpc>
                <a:spcPct val="107000"/>
              </a:lnSpc>
              <a:spcAft>
                <a:spcPts val="800"/>
              </a:spcAft>
            </a:pPr>
            <a:r>
              <a:rPr lang="de-DE" sz="1400" b="1" kern="100" dirty="0">
                <a:ea typeface="Aptos" panose="020B0004020202020204" pitchFamily="34" charset="0"/>
                <a:cs typeface="Times New Roman" panose="02020603050405020304" pitchFamily="18" charset="0"/>
              </a:rPr>
              <a:t>Entscheidungsverkündung</a:t>
            </a:r>
            <a:r>
              <a:rPr lang="de-DE" sz="1400" kern="100" dirty="0">
                <a:ea typeface="Aptos" panose="020B0004020202020204" pitchFamily="34" charset="0"/>
                <a:cs typeface="Times New Roman" panose="02020603050405020304" pitchFamily="18" charset="0"/>
              </a:rPr>
              <a:t> durch </a:t>
            </a:r>
            <a:r>
              <a:rPr lang="de-DE" sz="1400" b="1" kern="100" dirty="0">
                <a:ea typeface="Aptos" panose="020B0004020202020204" pitchFamily="34" charset="0"/>
                <a:cs typeface="Times New Roman" panose="02020603050405020304" pitchFamily="18" charset="0"/>
              </a:rPr>
              <a:t>Zustellung </a:t>
            </a:r>
            <a:r>
              <a:rPr lang="de-DE" sz="1400" kern="100" dirty="0">
                <a:ea typeface="Aptos" panose="020B0004020202020204" pitchFamily="34" charset="0"/>
                <a:cs typeface="Times New Roman" panose="02020603050405020304" pitchFamily="18" charset="0"/>
              </a:rPr>
              <a:t>und </a:t>
            </a:r>
            <a:r>
              <a:rPr lang="de-DE" sz="1400" b="1" kern="100" dirty="0">
                <a:ea typeface="Aptos" panose="020B0004020202020204" pitchFamily="34" charset="0"/>
                <a:cs typeface="Times New Roman" panose="02020603050405020304" pitchFamily="18" charset="0"/>
              </a:rPr>
              <a:t>in maschinenlesbarer Form.</a:t>
            </a:r>
          </a:p>
        </p:txBody>
      </p:sp>
      <p:sp>
        <p:nvSpPr>
          <p:cNvPr id="4" name="Fußzeilenplatzhalter 3">
            <a:extLst>
              <a:ext uri="{FF2B5EF4-FFF2-40B4-BE49-F238E27FC236}">
                <a16:creationId xmlns:a16="http://schemas.microsoft.com/office/drawing/2014/main" id="{909391C8-872D-CDE1-D953-90193040EB6B}"/>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A6F803A7-B998-8F29-EC65-F8C91CE088BE}"/>
              </a:ext>
            </a:extLst>
          </p:cNvPr>
          <p:cNvSpPr>
            <a:spLocks noGrp="1"/>
          </p:cNvSpPr>
          <p:nvPr>
            <p:ph type="sldNum" sz="quarter" idx="12"/>
          </p:nvPr>
        </p:nvSpPr>
        <p:spPr/>
        <p:txBody>
          <a:bodyPr/>
          <a:lstStyle/>
          <a:p>
            <a:fld id="{F8E28480-1C08-4458-AD97-0283E6FFD09D}" type="slidenum">
              <a:rPr lang="en-US" smtClean="0"/>
              <a:t>14</a:t>
            </a:fld>
            <a:endParaRPr lang="en-US"/>
          </a:p>
        </p:txBody>
      </p:sp>
      <p:pic>
        <p:nvPicPr>
          <p:cNvPr id="6" name="Grafik 5">
            <a:extLst>
              <a:ext uri="{FF2B5EF4-FFF2-40B4-BE49-F238E27FC236}">
                <a16:creationId xmlns:a16="http://schemas.microsoft.com/office/drawing/2014/main" id="{BBC2DE9E-7C98-3AFC-C6E7-3EBF017275E9}"/>
              </a:ext>
            </a:extLst>
          </p:cNvPr>
          <p:cNvPicPr>
            <a:picLocks noChangeAspect="1"/>
          </p:cNvPicPr>
          <p:nvPr/>
        </p:nvPicPr>
        <p:blipFill>
          <a:blip r:embed="rId2"/>
          <a:stretch>
            <a:fillRect/>
          </a:stretch>
        </p:blipFill>
        <p:spPr>
          <a:xfrm>
            <a:off x="554515" y="1900743"/>
            <a:ext cx="2578609" cy="3190875"/>
          </a:xfrm>
          <a:prstGeom prst="rect">
            <a:avLst/>
          </a:prstGeom>
        </p:spPr>
      </p:pic>
    </p:spTree>
    <p:extLst>
      <p:ext uri="{BB962C8B-B14F-4D97-AF65-F5344CB8AC3E}">
        <p14:creationId xmlns:p14="http://schemas.microsoft.com/office/powerpoint/2010/main" val="149639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F8B67-4ADB-D6B2-3142-EBD537788B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808F41-CE83-F04A-7C3B-6FD0E581E561}"/>
              </a:ext>
            </a:extLst>
          </p:cNvPr>
          <p:cNvSpPr>
            <a:spLocks noGrp="1"/>
          </p:cNvSpPr>
          <p:nvPr>
            <p:ph type="title"/>
          </p:nvPr>
        </p:nvSpPr>
        <p:spPr>
          <a:xfrm>
            <a:off x="949234" y="685800"/>
            <a:ext cx="11044646" cy="716280"/>
          </a:xfrm>
        </p:spPr>
        <p:txBody>
          <a:bodyPr>
            <a:normAutofit/>
          </a:bodyPr>
          <a:lstStyle/>
          <a:p>
            <a:pPr algn="ctr"/>
            <a:r>
              <a:rPr lang="de-DE" sz="1800" b="1" kern="100" dirty="0">
                <a:ea typeface="Aptos" panose="020B0004020202020204" pitchFamily="34" charset="0"/>
                <a:cs typeface="Times New Roman" panose="02020603050405020304" pitchFamily="18" charset="0"/>
              </a:rPr>
              <a:t>Fazit</a:t>
            </a:r>
            <a:endParaRPr lang="de-DE" sz="1800" b="1" dirty="0"/>
          </a:p>
        </p:txBody>
      </p:sp>
      <p:sp>
        <p:nvSpPr>
          <p:cNvPr id="3" name="Inhaltsplatzhalter 2">
            <a:extLst>
              <a:ext uri="{FF2B5EF4-FFF2-40B4-BE49-F238E27FC236}">
                <a16:creationId xmlns:a16="http://schemas.microsoft.com/office/drawing/2014/main" id="{F5CE6CD0-730E-6A2E-FAE3-6CCD641C65BF}"/>
              </a:ext>
            </a:extLst>
          </p:cNvPr>
          <p:cNvSpPr>
            <a:spLocks noGrp="1"/>
          </p:cNvSpPr>
          <p:nvPr>
            <p:ph idx="1"/>
          </p:nvPr>
        </p:nvSpPr>
        <p:spPr>
          <a:xfrm>
            <a:off x="1147354" y="1766381"/>
            <a:ext cx="11044646"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Die Digitalisierung der Justiz, insbesondere die Instrumente der Kommunikation mit der Justiz im Aufbruch</a:t>
            </a:r>
          </a:p>
          <a:p>
            <a:pPr>
              <a:lnSpc>
                <a:spcPct val="107000"/>
              </a:lnSpc>
              <a:spcAft>
                <a:spcPts val="800"/>
              </a:spcAft>
            </a:pPr>
            <a:r>
              <a:rPr lang="de-DE" sz="1400" kern="100" dirty="0">
                <a:ea typeface="Aptos" panose="020B0004020202020204" pitchFamily="34" charset="0"/>
                <a:cs typeface="Times New Roman" panose="02020603050405020304" pitchFamily="18" charset="0"/>
              </a:rPr>
              <a:t>Zahlreiche Gesetzesänderungen und –</a:t>
            </a:r>
            <a:r>
              <a:rPr lang="de-DE" sz="1400" kern="100" dirty="0" err="1">
                <a:ea typeface="Aptos" panose="020B0004020202020204" pitchFamily="34" charset="0"/>
                <a:cs typeface="Times New Roman" panose="02020603050405020304" pitchFamily="18" charset="0"/>
              </a:rPr>
              <a:t>erweiterungen</a:t>
            </a:r>
            <a:r>
              <a:rPr lang="de-DE" sz="1400" kern="100" dirty="0">
                <a:ea typeface="Aptos" panose="020B0004020202020204" pitchFamily="34" charset="0"/>
                <a:cs typeface="Times New Roman" panose="02020603050405020304" pitchFamily="18" charset="0"/>
              </a:rPr>
              <a:t> zielten darauf ab, analoge Vorgänge /Kommunikationen zu digitalisieren..</a:t>
            </a:r>
          </a:p>
          <a:p>
            <a:pPr>
              <a:lnSpc>
                <a:spcPct val="107000"/>
              </a:lnSpc>
              <a:spcAft>
                <a:spcPts val="800"/>
              </a:spcAft>
            </a:pPr>
            <a:r>
              <a:rPr lang="de-DE" sz="1400" kern="100" dirty="0">
                <a:ea typeface="Aptos" panose="020B0004020202020204" pitchFamily="34" charset="0"/>
                <a:cs typeface="Times New Roman" panose="02020603050405020304" pitchFamily="18" charset="0"/>
              </a:rPr>
              <a:t>Neuer Ansatz: Vorteile der digitalen Arbeit auch durch Änderung der Organisationsregelungen realisieren.</a:t>
            </a:r>
          </a:p>
          <a:p>
            <a:pPr>
              <a:lnSpc>
                <a:spcPct val="107000"/>
              </a:lnSpc>
              <a:spcAft>
                <a:spcPts val="800"/>
              </a:spcAft>
            </a:pPr>
            <a:r>
              <a:rPr lang="de-DE" sz="1400" kern="100" dirty="0">
                <a:ea typeface="Aptos" panose="020B0004020202020204" pitchFamily="34" charset="0"/>
                <a:cs typeface="Times New Roman" panose="02020603050405020304" pitchFamily="18" charset="0"/>
              </a:rPr>
              <a:t>Richtig: durch eine Erprobungsgesetzgebung Reallabore ermöglichen, mithilfe derer in einem begrenzten Anwendungsbereich Erfahrungen gesammelt werden können.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Abzuwarten, ob eine neue Bundesregierung Vorschläge aufgreift.</a:t>
            </a:r>
          </a:p>
          <a:p>
            <a:pPr>
              <a:lnSpc>
                <a:spcPct val="107000"/>
              </a:lnSpc>
              <a:spcAft>
                <a:spcPts val="800"/>
              </a:spcAft>
            </a:pPr>
            <a:r>
              <a:rPr lang="de-DE" sz="1400" kern="100" dirty="0">
                <a:ea typeface="Aptos" panose="020B0004020202020204" pitchFamily="34" charset="0"/>
                <a:cs typeface="Times New Roman" panose="02020603050405020304" pitchFamily="18" charset="0"/>
              </a:rPr>
              <a:t>Allerdings: noch stärker die Erfahrungen in anderen Ländern in Europa und darüber hinaus nutzen Für das Einsammeln dieser Erfahrungen ist IRI§25 geeignet. </a:t>
            </a:r>
          </a:p>
        </p:txBody>
      </p:sp>
      <p:sp>
        <p:nvSpPr>
          <p:cNvPr id="4" name="Fußzeilenplatzhalter 3">
            <a:extLst>
              <a:ext uri="{FF2B5EF4-FFF2-40B4-BE49-F238E27FC236}">
                <a16:creationId xmlns:a16="http://schemas.microsoft.com/office/drawing/2014/main" id="{EB2055CB-CB5D-3592-A1EE-7C1BAB45AC19}"/>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93444564-46F2-02CB-D4F5-D59E341D9BD5}"/>
              </a:ext>
            </a:extLst>
          </p:cNvPr>
          <p:cNvSpPr>
            <a:spLocks noGrp="1"/>
          </p:cNvSpPr>
          <p:nvPr>
            <p:ph type="sldNum" sz="quarter" idx="12"/>
          </p:nvPr>
        </p:nvSpPr>
        <p:spPr/>
        <p:txBody>
          <a:bodyPr/>
          <a:lstStyle/>
          <a:p>
            <a:fld id="{F8E28480-1C08-4458-AD97-0283E6FFD09D}" type="slidenum">
              <a:rPr lang="en-US" smtClean="0"/>
              <a:t>15</a:t>
            </a:fld>
            <a:endParaRPr lang="en-US"/>
          </a:p>
        </p:txBody>
      </p:sp>
    </p:spTree>
    <p:extLst>
      <p:ext uri="{BB962C8B-B14F-4D97-AF65-F5344CB8AC3E}">
        <p14:creationId xmlns:p14="http://schemas.microsoft.com/office/powerpoint/2010/main" val="4119161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19636" y="1640576"/>
            <a:ext cx="6552728" cy="830997"/>
          </a:xfrm>
        </p:spPr>
        <p:txBody>
          <a:bodyPr>
            <a:normAutofit fontScale="90000"/>
          </a:bodyPr>
          <a:lstStyle/>
          <a:p>
            <a:pPr algn="ctr"/>
            <a:r>
              <a:rPr lang="de-DE" sz="2100" dirty="0"/>
              <a:t>Fragen/Anmerkungen?</a:t>
            </a:r>
            <a:br>
              <a:rPr lang="de-DE" sz="2100" dirty="0"/>
            </a:br>
            <a:r>
              <a:rPr lang="de-DE" sz="2100" dirty="0"/>
              <a:t>Prof. Dr. Wilfried Bernhardt</a:t>
            </a:r>
            <a:br>
              <a:rPr lang="de-DE" sz="2100" dirty="0"/>
            </a:br>
            <a:endParaRPr lang="de-DE" sz="2100" dirty="0"/>
          </a:p>
        </p:txBody>
      </p:sp>
      <p:sp>
        <p:nvSpPr>
          <p:cNvPr id="5" name="Fußzeilenplatzhalter 4"/>
          <p:cNvSpPr>
            <a:spLocks noGrp="1"/>
          </p:cNvSpPr>
          <p:nvPr>
            <p:ph type="ftr" sz="quarter" idx="11"/>
          </p:nvPr>
        </p:nvSpPr>
        <p:spPr/>
        <p:txBody>
          <a:bodyPr/>
          <a:lstStyle/>
          <a:p>
            <a:pPr>
              <a:defRPr/>
            </a:pPr>
            <a:r>
              <a:rPr lang="de-DE">
                <a:solidFill>
                  <a:srgbClr val="04617B">
                    <a:shade val="90000"/>
                  </a:srgbClr>
                </a:solidFill>
              </a:rPr>
              <a:t>Regulatorische Fortentwicklungen der Justizkommunikation in Deutschland</a:t>
            </a:r>
            <a:endParaRPr lang="de-DE" dirty="0">
              <a:solidFill>
                <a:srgbClr val="04617B">
                  <a:shade val="90000"/>
                </a:srgbClr>
              </a:solidFill>
            </a:endParaRPr>
          </a:p>
        </p:txBody>
      </p:sp>
      <p:sp>
        <p:nvSpPr>
          <p:cNvPr id="4" name="Foliennummernplatzhalter 3"/>
          <p:cNvSpPr>
            <a:spLocks noGrp="1"/>
          </p:cNvSpPr>
          <p:nvPr>
            <p:ph type="sldNum" sz="quarter" idx="12"/>
          </p:nvPr>
        </p:nvSpPr>
        <p:spPr/>
        <p:txBody>
          <a:bodyPr/>
          <a:lstStyle/>
          <a:p>
            <a:pPr>
              <a:defRPr/>
            </a:pPr>
            <a:fld id="{7D4E775A-9F9C-4F88-AAC4-5F7516378594}" type="slidenum">
              <a:rPr lang="de-DE" smtClean="0">
                <a:solidFill>
                  <a:srgbClr val="04617B">
                    <a:shade val="90000"/>
                  </a:srgbClr>
                </a:solidFill>
              </a:rPr>
              <a:pPr>
                <a:defRPr/>
              </a:pPr>
              <a:t>16</a:t>
            </a:fld>
            <a:endParaRPr lang="de-DE">
              <a:solidFill>
                <a:srgbClr val="04617B">
                  <a:shade val="90000"/>
                </a:srgbClr>
              </a:solidFill>
            </a:endParaRPr>
          </a:p>
        </p:txBody>
      </p:sp>
      <p:pic>
        <p:nvPicPr>
          <p:cNvPr id="7" name="Grafik 6" descr="Ein Bild, das Person, Wand, Mann, Anzug enthält.&#10;&#10;Automatisch generierte Beschreibung">
            <a:extLst>
              <a:ext uri="{FF2B5EF4-FFF2-40B4-BE49-F238E27FC236}">
                <a16:creationId xmlns:a16="http://schemas.microsoft.com/office/drawing/2014/main" id="{0711C7D3-94A2-42B5-85EE-8DC00A07BD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528" y="4754881"/>
            <a:ext cx="1456944" cy="1463040"/>
          </a:xfrm>
          <a:prstGeom prst="rect">
            <a:avLst/>
          </a:prstGeom>
        </p:spPr>
      </p:pic>
      <p:sp>
        <p:nvSpPr>
          <p:cNvPr id="8" name="Textfeld 7">
            <a:extLst>
              <a:ext uri="{FF2B5EF4-FFF2-40B4-BE49-F238E27FC236}">
                <a16:creationId xmlns:a16="http://schemas.microsoft.com/office/drawing/2014/main" id="{9442C93C-5D78-4088-AF5E-64CA90C377F0}"/>
              </a:ext>
            </a:extLst>
          </p:cNvPr>
          <p:cNvSpPr txBox="1"/>
          <p:nvPr/>
        </p:nvSpPr>
        <p:spPr>
          <a:xfrm>
            <a:off x="4070595" y="818579"/>
            <a:ext cx="5854841" cy="830997"/>
          </a:xfrm>
          <a:prstGeom prst="rect">
            <a:avLst/>
          </a:prstGeom>
          <a:noFill/>
        </p:spPr>
        <p:txBody>
          <a:bodyPr wrap="square" rtlCol="0">
            <a:spAutoFit/>
          </a:bodyPr>
          <a:lstStyle/>
          <a:p>
            <a:r>
              <a:rPr lang="en-US" sz="2400" dirty="0" err="1">
                <a:latin typeface="+mj-lt"/>
              </a:rPr>
              <a:t>Vielen</a:t>
            </a:r>
            <a:r>
              <a:rPr lang="en-US" sz="2400" dirty="0">
                <a:latin typeface="+mj-lt"/>
              </a:rPr>
              <a:t> Dank für die </a:t>
            </a:r>
            <a:r>
              <a:rPr lang="en-US" sz="2400" dirty="0" err="1">
                <a:latin typeface="+mj-lt"/>
              </a:rPr>
              <a:t>Aufmerksamkeit</a:t>
            </a:r>
            <a:r>
              <a:rPr lang="en-US" sz="2400" dirty="0">
                <a:latin typeface="+mj-lt"/>
              </a:rPr>
              <a:t>!</a:t>
            </a:r>
          </a:p>
          <a:p>
            <a:endParaRPr lang="de-DE" sz="2400" dirty="0"/>
          </a:p>
        </p:txBody>
      </p:sp>
      <p:sp>
        <p:nvSpPr>
          <p:cNvPr id="10" name="Textfeld 9">
            <a:extLst>
              <a:ext uri="{FF2B5EF4-FFF2-40B4-BE49-F238E27FC236}">
                <a16:creationId xmlns:a16="http://schemas.microsoft.com/office/drawing/2014/main" id="{33123980-DE1C-4AA5-83F5-687DB5490DD9}"/>
              </a:ext>
            </a:extLst>
          </p:cNvPr>
          <p:cNvSpPr txBox="1"/>
          <p:nvPr/>
        </p:nvSpPr>
        <p:spPr>
          <a:xfrm>
            <a:off x="3059067" y="3133695"/>
            <a:ext cx="6723495" cy="1200329"/>
          </a:xfrm>
          <a:prstGeom prst="rect">
            <a:avLst/>
          </a:prstGeom>
          <a:noFill/>
        </p:spPr>
        <p:txBody>
          <a:bodyPr wrap="square">
            <a:spAutoFit/>
          </a:bodyPr>
          <a:lstStyle/>
          <a:p>
            <a:r>
              <a:rPr lang="en-US" dirty="0" err="1">
                <a:latin typeface="+mj-lt"/>
              </a:rPr>
              <a:t>Rechtsanwalt</a:t>
            </a:r>
            <a:r>
              <a:rPr lang="en-US" dirty="0">
                <a:latin typeface="+mj-lt"/>
              </a:rPr>
              <a:t> und Of Counsel </a:t>
            </a:r>
            <a:r>
              <a:rPr lang="en-US" dirty="0" err="1">
                <a:latin typeface="+mj-lt"/>
              </a:rPr>
              <a:t>bei</a:t>
            </a:r>
            <a:r>
              <a:rPr lang="en-US" dirty="0">
                <a:latin typeface="+mj-lt"/>
              </a:rPr>
              <a:t> </a:t>
            </a:r>
          </a:p>
          <a:p>
            <a:r>
              <a:rPr lang="en-US" dirty="0" err="1">
                <a:latin typeface="+mj-lt"/>
              </a:rPr>
              <a:t>Geschäftsführer</a:t>
            </a:r>
            <a:r>
              <a:rPr lang="en-US" dirty="0">
                <a:latin typeface="+mj-lt"/>
              </a:rPr>
              <a:t> Bernhardt IT Management Consulting GmbH</a:t>
            </a:r>
          </a:p>
          <a:p>
            <a:r>
              <a:rPr lang="en-US" dirty="0" err="1">
                <a:latin typeface="+mj-lt"/>
              </a:rPr>
              <a:t>Honorarprofessor</a:t>
            </a:r>
            <a:r>
              <a:rPr lang="en-US" dirty="0">
                <a:latin typeface="+mj-lt"/>
              </a:rPr>
              <a:t> für IT-</a:t>
            </a:r>
            <a:r>
              <a:rPr lang="en-US" dirty="0" err="1">
                <a:latin typeface="+mj-lt"/>
              </a:rPr>
              <a:t>Recht</a:t>
            </a:r>
            <a:r>
              <a:rPr lang="en-US" dirty="0">
                <a:latin typeface="+mj-lt"/>
              </a:rPr>
              <a:t>, </a:t>
            </a:r>
            <a:r>
              <a:rPr lang="en-US" dirty="0" err="1">
                <a:latin typeface="+mj-lt"/>
              </a:rPr>
              <a:t>insbesondere</a:t>
            </a:r>
            <a:r>
              <a:rPr lang="en-US" dirty="0">
                <a:latin typeface="+mj-lt"/>
              </a:rPr>
              <a:t> E-Government und E-Justice an der </a:t>
            </a:r>
            <a:r>
              <a:rPr lang="en-US" dirty="0" err="1">
                <a:latin typeface="+mj-lt"/>
              </a:rPr>
              <a:t>Juristenfakultät</a:t>
            </a:r>
            <a:r>
              <a:rPr lang="en-US" dirty="0">
                <a:latin typeface="+mj-lt"/>
              </a:rPr>
              <a:t> der Universität Leipzig</a:t>
            </a:r>
          </a:p>
        </p:txBody>
      </p:sp>
      <p:sp>
        <p:nvSpPr>
          <p:cNvPr id="3" name="Textfeld 2">
            <a:extLst>
              <a:ext uri="{FF2B5EF4-FFF2-40B4-BE49-F238E27FC236}">
                <a16:creationId xmlns:a16="http://schemas.microsoft.com/office/drawing/2014/main" id="{8F966FC2-A7BB-463F-8890-172048BDE99F}"/>
              </a:ext>
            </a:extLst>
          </p:cNvPr>
          <p:cNvSpPr txBox="1"/>
          <p:nvPr/>
        </p:nvSpPr>
        <p:spPr>
          <a:xfrm>
            <a:off x="4703816" y="2410652"/>
            <a:ext cx="3719748" cy="369332"/>
          </a:xfrm>
          <a:prstGeom prst="rect">
            <a:avLst/>
          </a:prstGeom>
          <a:noFill/>
        </p:spPr>
        <p:txBody>
          <a:bodyPr wrap="square" rtlCol="0">
            <a:spAutoFit/>
          </a:bodyPr>
          <a:lstStyle/>
          <a:p>
            <a:r>
              <a:rPr lang="de-DE" dirty="0"/>
              <a:t>bernhardt.gmbh@t-online.de</a:t>
            </a:r>
          </a:p>
        </p:txBody>
      </p:sp>
      <p:pic>
        <p:nvPicPr>
          <p:cNvPr id="9" name="Grafik 8">
            <a:extLst>
              <a:ext uri="{FF2B5EF4-FFF2-40B4-BE49-F238E27FC236}">
                <a16:creationId xmlns:a16="http://schemas.microsoft.com/office/drawing/2014/main" id="{B38DEE72-ABCF-A70E-7665-4C379C630D82}"/>
              </a:ext>
            </a:extLst>
          </p:cNvPr>
          <p:cNvPicPr>
            <a:picLocks noChangeAspect="1"/>
          </p:cNvPicPr>
          <p:nvPr/>
        </p:nvPicPr>
        <p:blipFill>
          <a:blip r:embed="rId4"/>
          <a:stretch>
            <a:fillRect/>
          </a:stretch>
        </p:blipFill>
        <p:spPr>
          <a:xfrm>
            <a:off x="6257924" y="3050666"/>
            <a:ext cx="1819891" cy="485808"/>
          </a:xfrm>
          <a:prstGeom prst="rect">
            <a:avLst/>
          </a:prstGeom>
        </p:spPr>
      </p:pic>
    </p:spTree>
    <p:extLst>
      <p:ext uri="{BB962C8B-B14F-4D97-AF65-F5344CB8AC3E}">
        <p14:creationId xmlns:p14="http://schemas.microsoft.com/office/powerpoint/2010/main" val="64936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B3C3-A1EB-9EC1-3D53-39F3E13631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F16BA7-316C-918C-6737-27BE1C90088F}"/>
              </a:ext>
            </a:extLst>
          </p:cNvPr>
          <p:cNvSpPr>
            <a:spLocks noGrp="1"/>
          </p:cNvSpPr>
          <p:nvPr>
            <p:ph type="title"/>
          </p:nvPr>
        </p:nvSpPr>
        <p:spPr>
          <a:xfrm>
            <a:off x="949234" y="685800"/>
            <a:ext cx="11044646" cy="716280"/>
          </a:xfrm>
        </p:spPr>
        <p:txBody>
          <a:bodyPr>
            <a:normAutofit/>
          </a:bodyPr>
          <a:lstStyle/>
          <a:p>
            <a:pPr algn="ctr"/>
            <a:r>
              <a:rPr lang="de-DE" sz="1800" dirty="0" err="1"/>
              <a:t>eRV</a:t>
            </a:r>
            <a:r>
              <a:rPr lang="de-DE" sz="1800" dirty="0"/>
              <a:t> in Deutschland seit 2001</a:t>
            </a:r>
          </a:p>
        </p:txBody>
      </p:sp>
      <p:sp>
        <p:nvSpPr>
          <p:cNvPr id="3" name="Inhaltsplatzhalter 2">
            <a:extLst>
              <a:ext uri="{FF2B5EF4-FFF2-40B4-BE49-F238E27FC236}">
                <a16:creationId xmlns:a16="http://schemas.microsoft.com/office/drawing/2014/main" id="{7ECFA587-240E-397A-3BFD-31BFA98C0C1F}"/>
              </a:ext>
            </a:extLst>
          </p:cNvPr>
          <p:cNvSpPr>
            <a:spLocks noGrp="1"/>
          </p:cNvSpPr>
          <p:nvPr>
            <p:ph idx="1"/>
          </p:nvPr>
        </p:nvSpPr>
        <p:spPr>
          <a:xfrm>
            <a:off x="4246288" y="1402080"/>
            <a:ext cx="7741920" cy="2592251"/>
          </a:xfrm>
        </p:spPr>
        <p:txBody>
          <a:bodyPr>
            <a:noAutofit/>
          </a:bodyPr>
          <a:lstStyle/>
          <a:p>
            <a:pPr>
              <a:lnSpc>
                <a:spcPct val="107000"/>
              </a:lnSpc>
              <a:spcAft>
                <a:spcPts val="800"/>
              </a:spcAft>
            </a:pPr>
            <a:r>
              <a:rPr lang="de-DE" sz="1400" kern="100" dirty="0">
                <a:effectLst/>
                <a:ea typeface="Aptos" panose="020B0004020202020204" pitchFamily="34" charset="0"/>
                <a:cs typeface="Times New Roman" panose="02020603050405020304" pitchFamily="18" charset="0"/>
              </a:rPr>
              <a:t>Anfangs nur bei einzelnen Gerichten (BGH), ausschließlich über den Einsatz qualifizierter elektronischer Signaturen.</a:t>
            </a:r>
          </a:p>
          <a:p>
            <a:pPr>
              <a:lnSpc>
                <a:spcPct val="107000"/>
              </a:lnSpc>
              <a:spcAft>
                <a:spcPts val="800"/>
              </a:spcAft>
            </a:pPr>
            <a:r>
              <a:rPr lang="de-DE" sz="1400" kern="100" dirty="0">
                <a:ea typeface="Aptos" panose="020B0004020202020204" pitchFamily="34" charset="0"/>
                <a:cs typeface="Times New Roman" panose="02020603050405020304" pitchFamily="18" charset="0"/>
              </a:rPr>
              <a:t>Umfassender elektronischer Rechtsverkehr auf der Basis des Gesetzes zur Förderung des elektronischen Rechtsverkehrs mit den Gerichten  von 2013; Schaffung „sicherer Übermittlungswege“ zum Ersatz der </a:t>
            </a:r>
            <a:r>
              <a:rPr lang="de-DE" sz="1400" kern="100" dirty="0" err="1">
                <a:ea typeface="Aptos" panose="020B0004020202020204" pitchFamily="34" charset="0"/>
                <a:cs typeface="Times New Roman" panose="02020603050405020304" pitchFamily="18" charset="0"/>
              </a:rPr>
              <a:t>qeS</a:t>
            </a:r>
            <a:r>
              <a:rPr lang="de-DE" sz="1400" kern="100" dirty="0">
                <a:ea typeface="Aptos" panose="020B0004020202020204" pitchFamily="34" charset="0"/>
                <a:cs typeface="Times New Roman" panose="02020603050405020304" pitchFamily="18" charset="0"/>
              </a:rPr>
              <a:t>.</a:t>
            </a:r>
          </a:p>
          <a:p>
            <a:pPr>
              <a:lnSpc>
                <a:spcPct val="107000"/>
              </a:lnSpc>
              <a:spcAft>
                <a:spcPts val="800"/>
              </a:spcAft>
            </a:pPr>
            <a:r>
              <a:rPr lang="de-DE" sz="1400" kern="100" dirty="0">
                <a:ea typeface="Aptos" panose="020B0004020202020204" pitchFamily="34" charset="0"/>
                <a:cs typeface="Times New Roman" panose="02020603050405020304" pitchFamily="18" charset="0"/>
              </a:rPr>
              <a:t>Schrittweiser weiterer Ausbau des ERV durch weitere Gesetze, insbesondere im Bereich des Strafprozessrechts.</a:t>
            </a:r>
          </a:p>
          <a:p>
            <a:pPr>
              <a:lnSpc>
                <a:spcPct val="107000"/>
              </a:lnSpc>
              <a:spcAft>
                <a:spcPts val="800"/>
              </a:spcAft>
            </a:pPr>
            <a:r>
              <a:rPr lang="de-DE" sz="1400" kern="100" dirty="0">
                <a:effectLst/>
                <a:ea typeface="Aptos" panose="020B0004020202020204" pitchFamily="34" charset="0"/>
                <a:cs typeface="Times New Roman" panose="02020603050405020304" pitchFamily="18" charset="0"/>
              </a:rPr>
              <a:t>Seit 1.1. 2022 Rechtsanwälte, Notare, Behörden und weitere professionelle Justizanwender verpflichtet, ausschließlich elektronisch mit den Gerichten zu kommunizieren.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Seit dem 1. August 2024 ermöglicht auch das Bundesverfassungsgericht rechtswirksame Einreichung von Verfahrensanträgen, Schriftsätzen und Anlagen als elektronische Dokumente. Nutzungspflicht für Rechtsanwältinnen und Rechtsanwälte sowie Behörden und juristische Personen des öffentlichen Rechts. Ab 1.1.2026 Hochschullehrerinnen und Hochschullehrer des Rechts zum ERV verpflichtet.</a:t>
            </a:r>
          </a:p>
          <a:p>
            <a:pPr>
              <a:lnSpc>
                <a:spcPct val="107000"/>
              </a:lnSpc>
              <a:spcAft>
                <a:spcPts val="800"/>
              </a:spcAft>
            </a:pPr>
            <a:endParaRPr lang="de-DE" sz="1400" kern="100" dirty="0">
              <a:ea typeface="Aptos" panose="020B0004020202020204" pitchFamily="34"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F2693674-2815-BD64-9439-1883D41BA72E}"/>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0490A5D4-8CD4-DEEB-60A2-509FBE8CAAB3}"/>
              </a:ext>
            </a:extLst>
          </p:cNvPr>
          <p:cNvSpPr>
            <a:spLocks noGrp="1"/>
          </p:cNvSpPr>
          <p:nvPr>
            <p:ph type="sldNum" sz="quarter" idx="12"/>
          </p:nvPr>
        </p:nvSpPr>
        <p:spPr/>
        <p:txBody>
          <a:bodyPr/>
          <a:lstStyle/>
          <a:p>
            <a:fld id="{F8E28480-1C08-4458-AD97-0283E6FFD09D}" type="slidenum">
              <a:rPr lang="en-US" smtClean="0"/>
              <a:t>2</a:t>
            </a:fld>
            <a:endParaRPr lang="en-US"/>
          </a:p>
        </p:txBody>
      </p:sp>
      <p:sp>
        <p:nvSpPr>
          <p:cNvPr id="8" name="Textfeld 7">
            <a:extLst>
              <a:ext uri="{FF2B5EF4-FFF2-40B4-BE49-F238E27FC236}">
                <a16:creationId xmlns:a16="http://schemas.microsoft.com/office/drawing/2014/main" id="{9FD4443C-FA0F-53AC-ED4F-1FB08D285DC3}"/>
              </a:ext>
            </a:extLst>
          </p:cNvPr>
          <p:cNvSpPr txBox="1"/>
          <p:nvPr/>
        </p:nvSpPr>
        <p:spPr>
          <a:xfrm>
            <a:off x="949234" y="2291595"/>
            <a:ext cx="3216102" cy="4401205"/>
          </a:xfrm>
          <a:prstGeom prst="rect">
            <a:avLst/>
          </a:prstGeom>
          <a:noFill/>
        </p:spPr>
        <p:txBody>
          <a:bodyPr wrap="square" rtlCol="0">
            <a:spAutoFit/>
          </a:bodyPr>
          <a:lstStyle/>
          <a:p>
            <a:r>
              <a:rPr lang="de-DE" sz="1000" b="1" dirty="0"/>
              <a:t>Gesetz zur Anpassung der Formvorschriften des Privatrechts und anderer Vorschriften an den modernen Rechtsgeschäftsverkehr</a:t>
            </a:r>
          </a:p>
          <a:p>
            <a:r>
              <a:rPr lang="de-DE" sz="1000" b="1" dirty="0"/>
              <a:t>Vom 13. Juli 2001</a:t>
            </a:r>
          </a:p>
          <a:p>
            <a:endParaRPr lang="de-DE" sz="1000" b="1" dirty="0"/>
          </a:p>
          <a:p>
            <a:r>
              <a:rPr lang="de-DE" sz="1000" b="1" dirty="0"/>
              <a:t>Gesetz zur Reform des Verfahrens bei Zustellungen im gerichtlichen Verfahren</a:t>
            </a:r>
          </a:p>
          <a:p>
            <a:r>
              <a:rPr lang="de-DE" sz="1000" b="1" dirty="0"/>
              <a:t>(Zustellungsreformgesetz – </a:t>
            </a:r>
            <a:r>
              <a:rPr lang="de-DE" sz="1000" b="1" dirty="0" err="1"/>
              <a:t>ZustRG</a:t>
            </a:r>
            <a:r>
              <a:rPr lang="de-DE" sz="1000" b="1" dirty="0"/>
              <a:t>) vom 25. Juni </a:t>
            </a:r>
          </a:p>
          <a:p>
            <a:endParaRPr lang="de-DE" sz="1000" b="1" dirty="0"/>
          </a:p>
          <a:p>
            <a:r>
              <a:rPr lang="de-DE" sz="1000" b="1" dirty="0"/>
              <a:t>Verordnung über den elektronischen Rechtsverkehr beim Bundesgerichtshof (Elektronische Rechtsverkehrsverordnung – ERVVOBGH) vom 26. November 2001</a:t>
            </a:r>
          </a:p>
          <a:p>
            <a:endParaRPr lang="de-DE" sz="1000" b="1" dirty="0"/>
          </a:p>
          <a:p>
            <a:r>
              <a:rPr lang="de-DE" sz="1000" b="1" dirty="0"/>
              <a:t>Gesetz zur Förderung des elektronischen Rechtsverkehrs mit den Gerichten vom 10. Oktober 2013</a:t>
            </a:r>
          </a:p>
          <a:p>
            <a:endParaRPr lang="de-DE" sz="1000" b="1" dirty="0"/>
          </a:p>
          <a:p>
            <a:r>
              <a:rPr lang="de-DE" sz="1000" b="1" dirty="0"/>
              <a:t>Gesetz zum Ausbau des elektronischen Rechtsverkehrs mit den Gerichten und zur Änderung weiterer Vorschriften vom 5. Oktober 2021</a:t>
            </a:r>
          </a:p>
          <a:p>
            <a:endParaRPr lang="de-DE" sz="1000" b="1" dirty="0"/>
          </a:p>
          <a:p>
            <a:r>
              <a:rPr lang="de-DE" sz="1000" b="1" dirty="0"/>
              <a:t>Zehntes Gesetz zur Änderung des Bundesverfassungsgerichtsgesetzes – Einführung des elektronischen Rechtsverkehrs mit dem Bundesverfassungsgericht vom 12. April 2024</a:t>
            </a:r>
          </a:p>
          <a:p>
            <a:endParaRPr lang="de-DE" sz="1000" dirty="0"/>
          </a:p>
        </p:txBody>
      </p:sp>
      <p:pic>
        <p:nvPicPr>
          <p:cNvPr id="6" name="Grafik 5">
            <a:extLst>
              <a:ext uri="{FF2B5EF4-FFF2-40B4-BE49-F238E27FC236}">
                <a16:creationId xmlns:a16="http://schemas.microsoft.com/office/drawing/2014/main" id="{7CCBCF42-D6D3-8E41-1E06-7AB366FABFF2}"/>
              </a:ext>
            </a:extLst>
          </p:cNvPr>
          <p:cNvPicPr>
            <a:picLocks noChangeAspect="1"/>
          </p:cNvPicPr>
          <p:nvPr/>
        </p:nvPicPr>
        <p:blipFill>
          <a:blip r:embed="rId2"/>
          <a:stretch>
            <a:fillRect/>
          </a:stretch>
        </p:blipFill>
        <p:spPr>
          <a:xfrm>
            <a:off x="1653692" y="1140378"/>
            <a:ext cx="1396105" cy="1457070"/>
          </a:xfrm>
          <a:prstGeom prst="rect">
            <a:avLst/>
          </a:prstGeom>
        </p:spPr>
      </p:pic>
    </p:spTree>
    <p:extLst>
      <p:ext uri="{BB962C8B-B14F-4D97-AF65-F5344CB8AC3E}">
        <p14:creationId xmlns:p14="http://schemas.microsoft.com/office/powerpoint/2010/main" val="2601033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F568-B130-D308-ECE4-B67206B182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6FEF1E-3F52-6BAE-B2A6-DE47A0D36735}"/>
              </a:ext>
            </a:extLst>
          </p:cNvPr>
          <p:cNvSpPr>
            <a:spLocks noGrp="1"/>
          </p:cNvSpPr>
          <p:nvPr>
            <p:ph type="title"/>
          </p:nvPr>
        </p:nvSpPr>
        <p:spPr>
          <a:xfrm>
            <a:off x="949234" y="685800"/>
            <a:ext cx="11044646" cy="716280"/>
          </a:xfrm>
        </p:spPr>
        <p:txBody>
          <a:bodyPr>
            <a:normAutofit/>
          </a:bodyPr>
          <a:lstStyle/>
          <a:p>
            <a:pPr algn="ctr"/>
            <a:r>
              <a:rPr lang="de-DE" sz="1800" dirty="0"/>
              <a:t>besondere elektronische Bürger- und </a:t>
            </a:r>
            <a:r>
              <a:rPr lang="de-DE" sz="1800" dirty="0" err="1"/>
              <a:t>Organisationenpostfach</a:t>
            </a:r>
            <a:r>
              <a:rPr lang="de-DE" sz="1800" dirty="0"/>
              <a:t> (</a:t>
            </a:r>
            <a:r>
              <a:rPr lang="de-DE" sz="1800" dirty="0" err="1"/>
              <a:t>eBO</a:t>
            </a:r>
            <a:r>
              <a:rPr lang="de-DE" sz="1800" dirty="0"/>
              <a:t>)</a:t>
            </a:r>
          </a:p>
        </p:txBody>
      </p:sp>
      <p:sp>
        <p:nvSpPr>
          <p:cNvPr id="3" name="Inhaltsplatzhalter 2">
            <a:extLst>
              <a:ext uri="{FF2B5EF4-FFF2-40B4-BE49-F238E27FC236}">
                <a16:creationId xmlns:a16="http://schemas.microsoft.com/office/drawing/2014/main" id="{68A1DDCB-6DEC-06FD-B0CE-C7575BD2119B}"/>
              </a:ext>
            </a:extLst>
          </p:cNvPr>
          <p:cNvSpPr>
            <a:spLocks noGrp="1"/>
          </p:cNvSpPr>
          <p:nvPr>
            <p:ph idx="1"/>
          </p:nvPr>
        </p:nvSpPr>
        <p:spPr>
          <a:xfrm>
            <a:off x="4450080" y="1766381"/>
            <a:ext cx="7741920" cy="3720020"/>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Gesetzesnovellierungen der letzten Jahre sahen Einrichtung von besonderen elektronischen Postfächern für professionelle Justizanwender (Rechtsanwälte, Notare, Behörden, Steuerberater, Gerichtsvollzieher) vor.</a:t>
            </a:r>
          </a:p>
          <a:p>
            <a:pPr>
              <a:lnSpc>
                <a:spcPct val="107000"/>
              </a:lnSpc>
              <a:spcAft>
                <a:spcPts val="800"/>
              </a:spcAft>
            </a:pPr>
            <a:r>
              <a:rPr lang="de-DE" sz="1400" kern="100" dirty="0">
                <a:ea typeface="Aptos" panose="020B0004020202020204" pitchFamily="34" charset="0"/>
                <a:cs typeface="Times New Roman" panose="02020603050405020304" pitchFamily="18" charset="0"/>
              </a:rPr>
              <a:t>Auf der Grundlage des Gesetzes  zum Ausbau des elektronischen Rechtsverkehrs mit den Gerichten von 2021  können neben Unternehmen und Organisationen </a:t>
            </a:r>
            <a:r>
              <a:rPr lang="de-DE" sz="1400" b="1" kern="100" dirty="0">
                <a:ea typeface="Aptos" panose="020B0004020202020204" pitchFamily="34" charset="0"/>
                <a:cs typeface="Times New Roman" panose="02020603050405020304" pitchFamily="18" charset="0"/>
              </a:rPr>
              <a:t>auch nicht anwaltlich vertretenen Bürgerinnen und Bürger </a:t>
            </a:r>
            <a:r>
              <a:rPr lang="de-DE" sz="1400" kern="100" dirty="0">
                <a:ea typeface="Aptos" panose="020B0004020202020204" pitchFamily="34" charset="0"/>
                <a:cs typeface="Times New Roman" panose="02020603050405020304" pitchFamily="18" charset="0"/>
              </a:rPr>
              <a:t>bessere digitale Kommunikationsinstrumente mit den Gerichten nutzen:</a:t>
            </a:r>
          </a:p>
          <a:p>
            <a:pPr lvl="1">
              <a:lnSpc>
                <a:spcPct val="107000"/>
              </a:lnSpc>
              <a:spcAft>
                <a:spcPts val="800"/>
              </a:spcAft>
            </a:pPr>
            <a:r>
              <a:rPr lang="de-DE" sz="1400" kern="100" dirty="0">
                <a:effectLst/>
                <a:ea typeface="Aptos" panose="020B0004020202020204" pitchFamily="34" charset="0"/>
                <a:cs typeface="Times New Roman" panose="02020603050405020304" pitchFamily="18" charset="0"/>
              </a:rPr>
              <a:t>Besonderes elektronische Bürger- und </a:t>
            </a:r>
            <a:r>
              <a:rPr lang="de-DE" sz="1400" kern="100" dirty="0" err="1">
                <a:effectLst/>
                <a:ea typeface="Aptos" panose="020B0004020202020204" pitchFamily="34" charset="0"/>
                <a:cs typeface="Times New Roman" panose="02020603050405020304" pitchFamily="18" charset="0"/>
              </a:rPr>
              <a:t>Organisationenpostfach</a:t>
            </a:r>
            <a:r>
              <a:rPr lang="de-DE" sz="1400" kern="100" dirty="0">
                <a:effectLst/>
                <a:ea typeface="Aptos" panose="020B0004020202020204" pitchFamily="34" charset="0"/>
                <a:cs typeface="Times New Roman" panose="02020603050405020304" pitchFamily="18" charset="0"/>
              </a:rPr>
              <a:t> (</a:t>
            </a:r>
            <a:r>
              <a:rPr lang="de-DE" sz="1400" kern="100" dirty="0" err="1">
                <a:effectLst/>
                <a:ea typeface="Aptos" panose="020B0004020202020204" pitchFamily="34" charset="0"/>
                <a:cs typeface="Times New Roman" panose="02020603050405020304" pitchFamily="18" charset="0"/>
              </a:rPr>
              <a:t>eBO</a:t>
            </a:r>
            <a:r>
              <a:rPr lang="de-DE" sz="1400" kern="100" dirty="0">
                <a:effectLst/>
                <a:ea typeface="Aptos" panose="020B0004020202020204" pitchFamily="34" charset="0"/>
                <a:cs typeface="Times New Roman" panose="02020603050405020304" pitchFamily="18" charset="0"/>
              </a:rPr>
              <a:t>), § 130 Abs. 4 Nr. 4 ZPO. </a:t>
            </a:r>
          </a:p>
          <a:p>
            <a:pPr>
              <a:lnSpc>
                <a:spcPct val="107000"/>
              </a:lnSpc>
              <a:spcAft>
                <a:spcPts val="800"/>
              </a:spcAft>
            </a:pPr>
            <a:r>
              <a:rPr lang="de-DE" sz="1400" kern="100" dirty="0">
                <a:effectLst/>
                <a:ea typeface="Aptos" panose="020B0004020202020204" pitchFamily="34" charset="0"/>
                <a:cs typeface="Times New Roman" panose="02020603050405020304" pitchFamily="18" charset="0"/>
              </a:rPr>
              <a:t>Sichere </a:t>
            </a:r>
            <a:r>
              <a:rPr lang="de-DE" sz="1400" kern="100" dirty="0">
                <a:ea typeface="Aptos" panose="020B0004020202020204" pitchFamily="34" charset="0"/>
                <a:cs typeface="Times New Roman" panose="02020603050405020304" pitchFamily="18" charset="0"/>
              </a:rPr>
              <a:t>K</a:t>
            </a:r>
            <a:r>
              <a:rPr lang="de-DE" sz="1400" kern="100" dirty="0">
                <a:effectLst/>
                <a:ea typeface="Aptos" panose="020B0004020202020204" pitchFamily="34" charset="0"/>
                <a:cs typeface="Times New Roman" panose="02020603050405020304" pitchFamily="18" charset="0"/>
              </a:rPr>
              <a:t>ommunizieren mit den Gerichten  unter Verzicht auf qualifizierte elektronische Signatur.</a:t>
            </a:r>
          </a:p>
          <a:p>
            <a:pPr>
              <a:lnSpc>
                <a:spcPct val="107000"/>
              </a:lnSpc>
              <a:spcAft>
                <a:spcPts val="800"/>
              </a:spcAft>
            </a:pPr>
            <a:r>
              <a:rPr lang="de-DE" sz="1400" kern="100" dirty="0">
                <a:effectLst/>
                <a:ea typeface="Aptos" panose="020B0004020202020204" pitchFamily="34" charset="0"/>
                <a:cs typeface="Times New Roman" panose="02020603050405020304" pitchFamily="18" charset="0"/>
              </a:rPr>
              <a:t>Einzelheiten in § 10 ERVV:  </a:t>
            </a:r>
            <a:r>
              <a:rPr lang="de-DE" sz="1400" kern="100" dirty="0" err="1">
                <a:effectLst/>
                <a:ea typeface="Aptos" panose="020B0004020202020204" pitchFamily="34" charset="0"/>
                <a:cs typeface="Times New Roman" panose="02020603050405020304" pitchFamily="18" charset="0"/>
              </a:rPr>
              <a:t>eBO</a:t>
            </a:r>
            <a:r>
              <a:rPr lang="de-DE" sz="1400" kern="100" dirty="0">
                <a:ea typeface="Aptos" panose="020B0004020202020204" pitchFamily="34" charset="0"/>
                <a:cs typeface="Times New Roman" panose="02020603050405020304" pitchFamily="18" charset="0"/>
              </a:rPr>
              <a:t>-Nutzung </a:t>
            </a:r>
            <a:r>
              <a:rPr lang="de-DE" sz="1400" kern="100" dirty="0">
                <a:effectLst/>
                <a:ea typeface="Aptos" panose="020B0004020202020204" pitchFamily="34" charset="0"/>
                <a:cs typeface="Times New Roman" panose="02020603050405020304" pitchFamily="18" charset="0"/>
              </a:rPr>
              <a:t>Bedarf einer Registrierung nebst Identitätsfeststellung:  Identitätsnachweis bei Bürgern über die </a:t>
            </a:r>
            <a:r>
              <a:rPr lang="de-DE" sz="1400" kern="100" dirty="0" err="1">
                <a:effectLst/>
                <a:ea typeface="Aptos" panose="020B0004020202020204" pitchFamily="34" charset="0"/>
                <a:cs typeface="Times New Roman" panose="02020603050405020304" pitchFamily="18" charset="0"/>
              </a:rPr>
              <a:t>eID</a:t>
            </a:r>
            <a:r>
              <a:rPr lang="de-DE" sz="1400" kern="100" dirty="0">
                <a:effectLst/>
                <a:ea typeface="Aptos" panose="020B0004020202020204" pitchFamily="34" charset="0"/>
                <a:cs typeface="Times New Roman" panose="02020603050405020304" pitchFamily="18" charset="0"/>
              </a:rPr>
              <a:t>,  z.B. mithilfe des elektronischen Personalausweises.</a:t>
            </a:r>
          </a:p>
        </p:txBody>
      </p:sp>
      <p:sp>
        <p:nvSpPr>
          <p:cNvPr id="4" name="Fußzeilenplatzhalter 3">
            <a:extLst>
              <a:ext uri="{FF2B5EF4-FFF2-40B4-BE49-F238E27FC236}">
                <a16:creationId xmlns:a16="http://schemas.microsoft.com/office/drawing/2014/main" id="{9F8E412A-CB96-9505-5B6B-AA72B6376488}"/>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365E6502-F0C8-F8CA-2EC6-BE25C7456AF3}"/>
              </a:ext>
            </a:extLst>
          </p:cNvPr>
          <p:cNvSpPr>
            <a:spLocks noGrp="1"/>
          </p:cNvSpPr>
          <p:nvPr>
            <p:ph type="sldNum" sz="quarter" idx="12"/>
          </p:nvPr>
        </p:nvSpPr>
        <p:spPr/>
        <p:txBody>
          <a:bodyPr/>
          <a:lstStyle/>
          <a:p>
            <a:fld id="{F8E28480-1C08-4458-AD97-0283E6FFD09D}" type="slidenum">
              <a:rPr lang="en-US" smtClean="0"/>
              <a:t>3</a:t>
            </a:fld>
            <a:endParaRPr lang="en-US"/>
          </a:p>
        </p:txBody>
      </p:sp>
      <p:sp>
        <p:nvSpPr>
          <p:cNvPr id="8" name="Textfeld 7">
            <a:extLst>
              <a:ext uri="{FF2B5EF4-FFF2-40B4-BE49-F238E27FC236}">
                <a16:creationId xmlns:a16="http://schemas.microsoft.com/office/drawing/2014/main" id="{65C8C552-3F71-939F-E293-C0622F651D75}"/>
              </a:ext>
            </a:extLst>
          </p:cNvPr>
          <p:cNvSpPr txBox="1"/>
          <p:nvPr/>
        </p:nvSpPr>
        <p:spPr>
          <a:xfrm>
            <a:off x="868218" y="2291595"/>
            <a:ext cx="3216102" cy="3600986"/>
          </a:xfrm>
          <a:prstGeom prst="rect">
            <a:avLst/>
          </a:prstGeom>
          <a:noFill/>
        </p:spPr>
        <p:txBody>
          <a:bodyPr wrap="square" rtlCol="0">
            <a:spAutoFit/>
          </a:bodyPr>
          <a:lstStyle/>
          <a:p>
            <a:r>
              <a:rPr kumimoji="0" lang="de-DE" sz="900" b="1" i="0" u="none" strike="noStrike" kern="100" cap="none" spc="0" normalizeH="0" baseline="0" noProof="0" dirty="0">
                <a:ln>
                  <a:noFill/>
                </a:ln>
                <a:solidFill>
                  <a:srgbClr val="293737"/>
                </a:solidFill>
                <a:effectLst/>
                <a:uLnTx/>
                <a:uFillTx/>
                <a:latin typeface="Goudy Old Style"/>
                <a:ea typeface="Aptos" panose="020B0004020202020204" pitchFamily="34" charset="0"/>
                <a:cs typeface="Times New Roman" panose="02020603050405020304" pitchFamily="18" charset="0"/>
              </a:rPr>
              <a:t>Gesetz zum Ausbau des elektronischen Rechtsverkehrs mit den Gerichten und zur Änderung weiterer Vorschriften; vom 05.10.2021</a:t>
            </a:r>
            <a:r>
              <a:rPr lang="de-DE" sz="1000" b="1" kern="100" dirty="0">
                <a:solidFill>
                  <a:srgbClr val="293737"/>
                </a:solidFill>
                <a:latin typeface="Goudy Old Style"/>
                <a:ea typeface="Aptos" panose="020B0004020202020204" pitchFamily="34" charset="0"/>
                <a:cs typeface="Times New Roman" panose="02020603050405020304" pitchFamily="18" charset="0"/>
              </a:rPr>
              <a:t>BGBl. I 2021 S. 4607</a:t>
            </a:r>
          </a:p>
          <a:p>
            <a:r>
              <a:rPr lang="de-DE" sz="1000" b="1" kern="100" dirty="0">
                <a:solidFill>
                  <a:srgbClr val="293737"/>
                </a:solidFill>
                <a:latin typeface="Goudy Old Style"/>
                <a:ea typeface="Aptos" panose="020B0004020202020204" pitchFamily="34" charset="0"/>
                <a:cs typeface="Times New Roman" panose="02020603050405020304" pitchFamily="18" charset="0"/>
              </a:rPr>
              <a:t>§ 10 ERVV:</a:t>
            </a:r>
          </a:p>
          <a:p>
            <a:pPr marL="228600" indent="-228600">
              <a:buAutoNum type="arabicParenR"/>
            </a:pPr>
            <a:r>
              <a:rPr lang="de-DE" sz="1000" b="1" kern="100" dirty="0">
                <a:solidFill>
                  <a:srgbClr val="293737"/>
                </a:solidFill>
                <a:latin typeface="Goudy Old Style"/>
                <a:ea typeface="Aptos" panose="020B0004020202020204" pitchFamily="34" charset="0"/>
                <a:cs typeface="Times New Roman" panose="02020603050405020304" pitchFamily="18" charset="0"/>
              </a:rPr>
              <a:t>Natürliche Personen, juristische Personen sowie sonstige Vereinigungen können zur Übermittlung elektronischer Dokumente auf einem sicheren Übermittlungsweg ein besonderes elektronisches Bürger- und </a:t>
            </a:r>
            <a:r>
              <a:rPr lang="de-DE" sz="1000" b="1" kern="100" dirty="0" err="1">
                <a:solidFill>
                  <a:srgbClr val="293737"/>
                </a:solidFill>
                <a:latin typeface="Goudy Old Style"/>
                <a:ea typeface="Aptos" panose="020B0004020202020204" pitchFamily="34" charset="0"/>
                <a:cs typeface="Times New Roman" panose="02020603050405020304" pitchFamily="18" charset="0"/>
              </a:rPr>
              <a:t>Organisationenpostfach</a:t>
            </a:r>
            <a:r>
              <a:rPr lang="de-DE" sz="1000" b="1" kern="100" dirty="0">
                <a:solidFill>
                  <a:srgbClr val="293737"/>
                </a:solidFill>
                <a:latin typeface="Goudy Old Style"/>
                <a:ea typeface="Aptos" panose="020B0004020202020204" pitchFamily="34" charset="0"/>
                <a:cs typeface="Times New Roman" panose="02020603050405020304" pitchFamily="18" charset="0"/>
              </a:rPr>
              <a:t> verwenden,</a:t>
            </a:r>
          </a:p>
          <a:p>
            <a:r>
              <a:rPr lang="de-DE" sz="1000" b="1" kern="100" dirty="0">
                <a:solidFill>
                  <a:srgbClr val="293737"/>
                </a:solidFill>
                <a:latin typeface="Goudy Old Style"/>
                <a:ea typeface="Aptos" panose="020B0004020202020204" pitchFamily="34" charset="0"/>
                <a:cs typeface="Times New Roman" panose="02020603050405020304" pitchFamily="18" charset="0"/>
              </a:rPr>
              <a:t>1.    das auf dem Protokollstandard OSCI oder einem diesen ersetzenden, dem jeweiligen Stand der Technik entsprechenden Protokollstandard beruht</a:t>
            </a:r>
          </a:p>
          <a:p>
            <a:r>
              <a:rPr lang="de-DE" sz="1000" b="1" kern="100" dirty="0">
                <a:solidFill>
                  <a:srgbClr val="293737"/>
                </a:solidFill>
                <a:latin typeface="Goudy Old Style"/>
                <a:ea typeface="Aptos" panose="020B0004020202020204" pitchFamily="34" charset="0"/>
                <a:cs typeface="Times New Roman" panose="02020603050405020304" pitchFamily="18" charset="0"/>
              </a:rPr>
              <a:t>2.    bei dem die Identität des Postfachinhabers festgestellt worden ist,</a:t>
            </a:r>
          </a:p>
          <a:p>
            <a:r>
              <a:rPr lang="de-DE" sz="1000" b="1" kern="100" dirty="0">
                <a:solidFill>
                  <a:srgbClr val="293737"/>
                </a:solidFill>
                <a:latin typeface="Goudy Old Style"/>
                <a:ea typeface="Aptos" panose="020B0004020202020204" pitchFamily="34" charset="0"/>
                <a:cs typeface="Times New Roman" panose="02020603050405020304" pitchFamily="18" charset="0"/>
              </a:rPr>
              <a:t>3.    bei dem der Postfachinhaber in ein sicheres elektronisches Verzeichnis eingetragen ist,</a:t>
            </a:r>
          </a:p>
          <a:p>
            <a:r>
              <a:rPr lang="de-DE" sz="1000" b="1" kern="100" dirty="0">
                <a:solidFill>
                  <a:srgbClr val="293737"/>
                </a:solidFill>
                <a:latin typeface="Goudy Old Style"/>
                <a:ea typeface="Aptos" panose="020B0004020202020204" pitchFamily="34" charset="0"/>
                <a:cs typeface="Times New Roman" panose="02020603050405020304" pitchFamily="18" charset="0"/>
              </a:rPr>
              <a:t>4.    bei dem sich der Postfachinhaber beim Versand eines elektronischen Dokuments authentisiert und</a:t>
            </a:r>
          </a:p>
          <a:p>
            <a:r>
              <a:rPr lang="de-DE" sz="1000" b="1" kern="100" dirty="0">
                <a:solidFill>
                  <a:srgbClr val="293737"/>
                </a:solidFill>
                <a:latin typeface="Goudy Old Style"/>
                <a:ea typeface="Aptos" panose="020B0004020202020204" pitchFamily="34" charset="0"/>
                <a:cs typeface="Times New Roman" panose="02020603050405020304" pitchFamily="18" charset="0"/>
              </a:rPr>
              <a:t>5.    bei dem feststellbar ist, dass das elektronische Dokument vom Postfachinhaber versandt wurde.</a:t>
            </a:r>
          </a:p>
          <a:p>
            <a:endParaRPr lang="de-DE" sz="1000" b="1" kern="100" dirty="0">
              <a:solidFill>
                <a:srgbClr val="293737"/>
              </a:solidFill>
              <a:latin typeface="Goudy Old Style"/>
              <a:ea typeface="Aptos" panose="020B0004020202020204" pitchFamily="34" charset="0"/>
              <a:cs typeface="Times New Roman" panose="02020603050405020304" pitchFamily="18" charset="0"/>
            </a:endParaRPr>
          </a:p>
          <a:p>
            <a:r>
              <a:rPr lang="de-DE" sz="1000" b="1" kern="100" dirty="0">
                <a:solidFill>
                  <a:srgbClr val="293737"/>
                </a:solidFill>
                <a:latin typeface="Goudy Old Style"/>
                <a:ea typeface="Aptos" panose="020B0004020202020204" pitchFamily="34" charset="0"/>
                <a:cs typeface="Times New Roman" panose="02020603050405020304" pitchFamily="18" charset="0"/>
              </a:rPr>
              <a:t>(2)…</a:t>
            </a:r>
          </a:p>
          <a:p>
            <a:endParaRPr lang="de-DE" sz="1000" b="1" dirty="0"/>
          </a:p>
        </p:txBody>
      </p:sp>
      <p:pic>
        <p:nvPicPr>
          <p:cNvPr id="6" name="Grafik 5">
            <a:extLst>
              <a:ext uri="{FF2B5EF4-FFF2-40B4-BE49-F238E27FC236}">
                <a16:creationId xmlns:a16="http://schemas.microsoft.com/office/drawing/2014/main" id="{A17C545C-45AB-7E55-5C3F-582352FB1D64}"/>
              </a:ext>
            </a:extLst>
          </p:cNvPr>
          <p:cNvPicPr>
            <a:picLocks noChangeAspect="1"/>
          </p:cNvPicPr>
          <p:nvPr/>
        </p:nvPicPr>
        <p:blipFill>
          <a:blip r:embed="rId2"/>
          <a:stretch>
            <a:fillRect/>
          </a:stretch>
        </p:blipFill>
        <p:spPr>
          <a:xfrm>
            <a:off x="868218" y="1140378"/>
            <a:ext cx="2429566" cy="1328898"/>
          </a:xfrm>
          <a:prstGeom prst="rect">
            <a:avLst/>
          </a:prstGeom>
        </p:spPr>
      </p:pic>
    </p:spTree>
    <p:extLst>
      <p:ext uri="{BB962C8B-B14F-4D97-AF65-F5344CB8AC3E}">
        <p14:creationId xmlns:p14="http://schemas.microsoft.com/office/powerpoint/2010/main" val="55882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0E31-B8C4-6B62-B06F-42F3CE20FD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6D6C4A-0FA6-38E6-D1A8-57BF87873AE2}"/>
              </a:ext>
            </a:extLst>
          </p:cNvPr>
          <p:cNvSpPr>
            <a:spLocks noGrp="1"/>
          </p:cNvSpPr>
          <p:nvPr>
            <p:ph type="title"/>
          </p:nvPr>
        </p:nvSpPr>
        <p:spPr>
          <a:xfrm>
            <a:off x="949234" y="685800"/>
            <a:ext cx="11044646" cy="716280"/>
          </a:xfrm>
        </p:spPr>
        <p:txBody>
          <a:bodyPr>
            <a:normAutofit/>
          </a:bodyPr>
          <a:lstStyle/>
          <a:p>
            <a:pPr algn="ctr"/>
            <a:r>
              <a:rPr lang="de-DE" sz="1800" dirty="0"/>
              <a:t>Kommunikation mit den Gerichten über das Nutzerkonto des Verwaltungsportals (Mein Justizpostfach)</a:t>
            </a:r>
          </a:p>
        </p:txBody>
      </p:sp>
      <p:sp>
        <p:nvSpPr>
          <p:cNvPr id="3" name="Inhaltsplatzhalter 2">
            <a:extLst>
              <a:ext uri="{FF2B5EF4-FFF2-40B4-BE49-F238E27FC236}">
                <a16:creationId xmlns:a16="http://schemas.microsoft.com/office/drawing/2014/main" id="{886D2ADB-6FA9-252C-AFCD-A210C3948CB3}"/>
              </a:ext>
            </a:extLst>
          </p:cNvPr>
          <p:cNvSpPr>
            <a:spLocks noGrp="1"/>
          </p:cNvSpPr>
          <p:nvPr>
            <p:ph idx="1"/>
          </p:nvPr>
        </p:nvSpPr>
        <p:spPr>
          <a:xfrm>
            <a:off x="4306067" y="1892807"/>
            <a:ext cx="7741920" cy="3325237"/>
          </a:xfrm>
        </p:spPr>
        <p:txBody>
          <a:bodyPr>
            <a:norm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Ferner infolge des Gesetzes zum Ausbau des elektronischen Rechtsverkehrs mit den Gerichten ergänzend zum </a:t>
            </a:r>
            <a:r>
              <a:rPr lang="de-DE" sz="1400" kern="100" dirty="0" err="1">
                <a:ea typeface="Aptos" panose="020B0004020202020204" pitchFamily="34" charset="0"/>
                <a:cs typeface="Times New Roman" panose="02020603050405020304" pitchFamily="18" charset="0"/>
              </a:rPr>
              <a:t>eBO</a:t>
            </a:r>
            <a:r>
              <a:rPr lang="de-DE" sz="1400" kern="100" dirty="0">
                <a:ea typeface="Aptos" panose="020B0004020202020204" pitchFamily="34" charset="0"/>
                <a:cs typeface="Times New Roman" panose="02020603050405020304" pitchFamily="18" charset="0"/>
              </a:rPr>
              <a:t>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Weg über den Postfach- und Versanddienst eines Nutzerkontos des Verwaltungsportals im Sinne des Onlinezugangsgesetzes eröffnet.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Im Portal als Browseranwendung „ Mein Justizpostfach“ (MJP) eingeführt.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für Gelegenheitsnutzer geeignet.</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Identifizierung der Nutzer mit der </a:t>
            </a:r>
            <a:r>
              <a:rPr lang="de-DE" sz="1400" kern="100" dirty="0" err="1">
                <a:ea typeface="Aptos" panose="020B0004020202020204" pitchFamily="34" charset="0"/>
                <a:cs typeface="Times New Roman" panose="02020603050405020304" pitchFamily="18" charset="0"/>
              </a:rPr>
              <a:t>BundID</a:t>
            </a:r>
            <a:r>
              <a:rPr lang="de-DE" sz="1400" kern="100" dirty="0">
                <a:ea typeface="Aptos" panose="020B0004020202020204" pitchFamily="34" charset="0"/>
                <a:cs typeface="Times New Roman" panose="02020603050405020304" pitchFamily="18" charset="0"/>
              </a:rPr>
              <a:t> erforderlich, welche unter Verwendung der </a:t>
            </a:r>
            <a:r>
              <a:rPr lang="de-DE" sz="1400" kern="100" dirty="0" err="1">
                <a:ea typeface="Aptos" panose="020B0004020202020204" pitchFamily="34" charset="0"/>
                <a:cs typeface="Times New Roman" panose="02020603050405020304" pitchFamily="18" charset="0"/>
              </a:rPr>
              <a:t>eID</a:t>
            </a:r>
            <a:r>
              <a:rPr lang="de-DE" sz="1400" kern="100" dirty="0">
                <a:ea typeface="Aptos" panose="020B0004020202020204" pitchFamily="34" charset="0"/>
                <a:cs typeface="Times New Roman" panose="02020603050405020304" pitchFamily="18" charset="0"/>
              </a:rPr>
              <a:t> des Personalausweises eingerichtet worden sein muss.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Wirkt dem Auseinanderdriften der Kommunikationsstrukturen von Justiz und Verwaltung entgegen.</a:t>
            </a:r>
          </a:p>
          <a:p>
            <a:pPr>
              <a:lnSpc>
                <a:spcPct val="107000"/>
              </a:lnSpc>
              <a:spcAft>
                <a:spcPts val="800"/>
              </a:spcAft>
            </a:pPr>
            <a:endParaRPr lang="de-DE" sz="1800" kern="100" dirty="0">
              <a:ea typeface="Aptos" panose="020B0004020202020204" pitchFamily="34"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7FD81565-23AB-9EE2-CB10-D713EDF947F2}"/>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FEDFFB84-DB72-DBC9-9BC4-B661F37DFD7B}"/>
              </a:ext>
            </a:extLst>
          </p:cNvPr>
          <p:cNvSpPr>
            <a:spLocks noGrp="1"/>
          </p:cNvSpPr>
          <p:nvPr>
            <p:ph type="sldNum" sz="quarter" idx="12"/>
          </p:nvPr>
        </p:nvSpPr>
        <p:spPr/>
        <p:txBody>
          <a:bodyPr/>
          <a:lstStyle/>
          <a:p>
            <a:fld id="{F8E28480-1C08-4458-AD97-0283E6FFD09D}" type="slidenum">
              <a:rPr lang="en-US" smtClean="0"/>
              <a:t>4</a:t>
            </a:fld>
            <a:endParaRPr lang="en-US"/>
          </a:p>
        </p:txBody>
      </p:sp>
      <p:sp>
        <p:nvSpPr>
          <p:cNvPr id="8" name="Textfeld 7">
            <a:extLst>
              <a:ext uri="{FF2B5EF4-FFF2-40B4-BE49-F238E27FC236}">
                <a16:creationId xmlns:a16="http://schemas.microsoft.com/office/drawing/2014/main" id="{DBBA67E1-C607-94A8-937F-59BF83534F13}"/>
              </a:ext>
            </a:extLst>
          </p:cNvPr>
          <p:cNvSpPr txBox="1"/>
          <p:nvPr/>
        </p:nvSpPr>
        <p:spPr>
          <a:xfrm>
            <a:off x="1136575" y="2179796"/>
            <a:ext cx="3216102" cy="4678204"/>
          </a:xfrm>
          <a:prstGeom prst="rect">
            <a:avLst/>
          </a:prstGeom>
          <a:noFill/>
        </p:spPr>
        <p:txBody>
          <a:bodyPr wrap="square" rtlCol="0">
            <a:spAutoFit/>
          </a:bodyPr>
          <a:lstStyle/>
          <a:p>
            <a:r>
              <a:rPr kumimoji="0" lang="de-DE" sz="900" b="1" i="0" u="none" strike="noStrike" kern="100" cap="none" spc="0" normalizeH="0" baseline="0" noProof="0" dirty="0">
                <a:ln>
                  <a:noFill/>
                </a:ln>
                <a:solidFill>
                  <a:srgbClr val="293737"/>
                </a:solidFill>
                <a:effectLst/>
                <a:uLnTx/>
                <a:uFillTx/>
                <a:latin typeface="Goudy Old Style"/>
                <a:ea typeface="Aptos" panose="020B0004020202020204" pitchFamily="34" charset="0"/>
                <a:cs typeface="Times New Roman" panose="02020603050405020304" pitchFamily="18" charset="0"/>
              </a:rPr>
              <a:t>Gesetz zum Ausbau des elektronischen Rechtsverkehrs mit den Gerichten und zur Änderung weiterer Vorschriften vom 05.10.2021</a:t>
            </a:r>
            <a:r>
              <a:rPr lang="de-DE" sz="1000" b="1" kern="100" dirty="0">
                <a:solidFill>
                  <a:srgbClr val="293737"/>
                </a:solidFill>
                <a:latin typeface="Goudy Old Style"/>
                <a:ea typeface="Aptos" panose="020B0004020202020204" pitchFamily="34" charset="0"/>
                <a:cs typeface="Times New Roman" panose="02020603050405020304" pitchFamily="18" charset="0"/>
              </a:rPr>
              <a:t>BGBl. I 2021 S. 4607.</a:t>
            </a:r>
          </a:p>
          <a:p>
            <a:endParaRPr lang="de-DE" sz="1000" b="1" kern="100" dirty="0">
              <a:solidFill>
                <a:srgbClr val="293737"/>
              </a:solidFill>
              <a:latin typeface="Goudy Old Style"/>
              <a:ea typeface="Aptos" panose="020B0004020202020204" pitchFamily="34" charset="0"/>
              <a:cs typeface="Times New Roman" panose="02020603050405020304" pitchFamily="18" charset="0"/>
            </a:endParaRPr>
          </a:p>
          <a:p>
            <a:r>
              <a:rPr lang="de-DE" sz="1000" b="1" kern="100" dirty="0">
                <a:solidFill>
                  <a:srgbClr val="293737"/>
                </a:solidFill>
                <a:latin typeface="Goudy Old Style"/>
                <a:ea typeface="Aptos" panose="020B0004020202020204" pitchFamily="34" charset="0"/>
                <a:cs typeface="Times New Roman" panose="02020603050405020304" pitchFamily="18" charset="0"/>
              </a:rPr>
              <a:t>§ 13 Elektronische Kommunikation über den Postfach- und Versanddienst eines Nutzerkontos</a:t>
            </a:r>
          </a:p>
          <a:p>
            <a:r>
              <a:rPr lang="de-DE" sz="1000" b="1" kern="100" dirty="0">
                <a:solidFill>
                  <a:srgbClr val="293737"/>
                </a:solidFill>
                <a:latin typeface="Goudy Old Style"/>
                <a:ea typeface="Aptos" panose="020B0004020202020204" pitchFamily="34" charset="0"/>
                <a:cs typeface="Times New Roman" panose="02020603050405020304" pitchFamily="18" charset="0"/>
              </a:rPr>
              <a:t>(1) Zur Übermittlung elektronischer Dokumente auf einem sicheren Übermittlungsweg kann der Postfach- und Versanddienst eines Nutzerkontos im Sinne des § 2 Absatz 5 des Onlinezugangsgesetzes genutzt werden, wenn bei diesem Postfach- und Versanddienst </a:t>
            </a:r>
          </a:p>
          <a:p>
            <a:r>
              <a:rPr lang="de-DE" sz="1000" b="1" kern="100" dirty="0">
                <a:solidFill>
                  <a:srgbClr val="293737"/>
                </a:solidFill>
                <a:latin typeface="Goudy Old Style"/>
                <a:ea typeface="Aptos" panose="020B0004020202020204" pitchFamily="34" charset="0"/>
                <a:cs typeface="Times New Roman" panose="02020603050405020304" pitchFamily="18" charset="0"/>
              </a:rPr>
              <a:t>1.    eine technische Vorrichtung besteht, die auf dem Protokollstandard OSCI oder einem diesen ersetzenden, dem jeweiligen Stand der Technik entsprechenden Protokollstandard beruht,</a:t>
            </a:r>
          </a:p>
          <a:p>
            <a:r>
              <a:rPr lang="de-DE" sz="1000" b="1" kern="100" dirty="0">
                <a:solidFill>
                  <a:srgbClr val="293737"/>
                </a:solidFill>
                <a:latin typeface="Goudy Old Style"/>
                <a:ea typeface="Aptos" panose="020B0004020202020204" pitchFamily="34" charset="0"/>
                <a:cs typeface="Times New Roman" panose="02020603050405020304" pitchFamily="18" charset="0"/>
              </a:rPr>
              <a:t>2.     die Identität des Nutzers des Postfach- und Versanddienstes durch ein Identifizierungsmittel nach § 11 Absatz 2 Satz 2 Nummer 1 oder 2 oder für Nutzer des Organisationskontos im Sinne des § 2 Absatz 5 Satz 4 des Onlinezugangsgesetzes durch ein nach § 87a Absatz 6 der Abgabenordnung in der Steuerverwaltung eingesetztes sicheres Verfahren festgestellt ist, </a:t>
            </a:r>
          </a:p>
          <a:p>
            <a:r>
              <a:rPr lang="de-DE" sz="1000" b="1" kern="100" dirty="0">
                <a:solidFill>
                  <a:srgbClr val="293737"/>
                </a:solidFill>
                <a:latin typeface="Goudy Old Style"/>
                <a:ea typeface="Aptos" panose="020B0004020202020204" pitchFamily="34" charset="0"/>
                <a:cs typeface="Times New Roman" panose="02020603050405020304" pitchFamily="18" charset="0"/>
              </a:rPr>
              <a:t>3.   der Nutzer des Postfach- und Versanddienstes sich beim Versand eines elektronischen Dokuments entsprechend § 11 Absatz 3 authentisiert und</a:t>
            </a:r>
          </a:p>
          <a:p>
            <a:r>
              <a:rPr lang="de-DE" sz="1000" b="1" kern="100" dirty="0">
                <a:solidFill>
                  <a:srgbClr val="293737"/>
                </a:solidFill>
                <a:latin typeface="Goudy Old Style"/>
                <a:ea typeface="Aptos" panose="020B0004020202020204" pitchFamily="34" charset="0"/>
                <a:cs typeface="Times New Roman" panose="02020603050405020304" pitchFamily="18" charset="0"/>
              </a:rPr>
              <a:t>4.    feststellbar ist, dass das elektronische Dokument von dem Nutzer des Postfach- und Versanddienstes versandt wurde. (…) </a:t>
            </a:r>
          </a:p>
          <a:p>
            <a:endParaRPr lang="de-DE" sz="1000" b="1" dirty="0"/>
          </a:p>
        </p:txBody>
      </p:sp>
      <p:pic>
        <p:nvPicPr>
          <p:cNvPr id="6" name="Grafik 5">
            <a:extLst>
              <a:ext uri="{FF2B5EF4-FFF2-40B4-BE49-F238E27FC236}">
                <a16:creationId xmlns:a16="http://schemas.microsoft.com/office/drawing/2014/main" id="{F47D1190-4B0F-8907-7ADF-19078665F2ED}"/>
              </a:ext>
            </a:extLst>
          </p:cNvPr>
          <p:cNvPicPr>
            <a:picLocks noChangeAspect="1"/>
          </p:cNvPicPr>
          <p:nvPr/>
        </p:nvPicPr>
        <p:blipFill>
          <a:blip r:embed="rId2"/>
          <a:stretch>
            <a:fillRect/>
          </a:stretch>
        </p:blipFill>
        <p:spPr>
          <a:xfrm>
            <a:off x="868218" y="1140378"/>
            <a:ext cx="2429566" cy="1328898"/>
          </a:xfrm>
          <a:prstGeom prst="rect">
            <a:avLst/>
          </a:prstGeom>
        </p:spPr>
      </p:pic>
    </p:spTree>
    <p:extLst>
      <p:ext uri="{BB962C8B-B14F-4D97-AF65-F5344CB8AC3E}">
        <p14:creationId xmlns:p14="http://schemas.microsoft.com/office/powerpoint/2010/main" val="102743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F5CA3-265E-48E8-BC5A-E6F628869933}"/>
              </a:ext>
            </a:extLst>
          </p:cNvPr>
          <p:cNvSpPr>
            <a:spLocks noGrp="1"/>
          </p:cNvSpPr>
          <p:nvPr>
            <p:ph type="title"/>
          </p:nvPr>
        </p:nvSpPr>
        <p:spPr>
          <a:xfrm>
            <a:off x="949234" y="685800"/>
            <a:ext cx="11044646" cy="716280"/>
          </a:xfrm>
        </p:spPr>
        <p:txBody>
          <a:bodyPr>
            <a:normAutofit/>
          </a:bodyPr>
          <a:lstStyle/>
          <a:p>
            <a:pPr algn="ctr"/>
            <a:r>
              <a:rPr lang="en-US" sz="1800" dirty="0" err="1"/>
              <a:t>Kommunikation</a:t>
            </a:r>
            <a:r>
              <a:rPr lang="en-US" sz="1800" dirty="0"/>
              <a:t> von </a:t>
            </a:r>
            <a:r>
              <a:rPr lang="en-US" sz="1800" dirty="0" err="1"/>
              <a:t>Organisationen</a:t>
            </a:r>
            <a:r>
              <a:rPr lang="en-US" sz="1800" dirty="0"/>
              <a:t> </a:t>
            </a:r>
            <a:r>
              <a:rPr lang="en-US" sz="1800" dirty="0" err="1"/>
              <a:t>mit</a:t>
            </a:r>
            <a:r>
              <a:rPr lang="en-US" sz="1800" dirty="0"/>
              <a:t> </a:t>
            </a:r>
            <a:r>
              <a:rPr lang="en-US" sz="1800" dirty="0" err="1"/>
              <a:t>Gerichten</a:t>
            </a:r>
            <a:endParaRPr lang="de-DE" sz="1800" dirty="0"/>
          </a:p>
        </p:txBody>
      </p:sp>
      <p:sp>
        <p:nvSpPr>
          <p:cNvPr id="3" name="Inhaltsplatzhalter 2">
            <a:extLst>
              <a:ext uri="{FF2B5EF4-FFF2-40B4-BE49-F238E27FC236}">
                <a16:creationId xmlns:a16="http://schemas.microsoft.com/office/drawing/2014/main" id="{C18E1F20-C499-43F1-B04E-2DDB7600C96C}"/>
              </a:ext>
            </a:extLst>
          </p:cNvPr>
          <p:cNvSpPr>
            <a:spLocks noGrp="1"/>
          </p:cNvSpPr>
          <p:nvPr>
            <p:ph idx="1"/>
          </p:nvPr>
        </p:nvSpPr>
        <p:spPr>
          <a:xfrm>
            <a:off x="3806291" y="1660324"/>
            <a:ext cx="6396433" cy="3865929"/>
          </a:xfrm>
        </p:spPr>
        <p:txBody>
          <a:bodyPr>
            <a:noAutofit/>
          </a:bodyPr>
          <a:lstStyle/>
          <a:p>
            <a:endParaRPr lang="de-DE" sz="1800" dirty="0"/>
          </a:p>
          <a:p>
            <a:r>
              <a:rPr lang="de-DE" sz="1400" dirty="0"/>
              <a:t>Identifizierung von Organisationen: </a:t>
            </a:r>
          </a:p>
          <a:p>
            <a:pPr lvl="1"/>
            <a:r>
              <a:rPr lang="de-DE" sz="1400" dirty="0"/>
              <a:t>Identifizierung </a:t>
            </a:r>
            <a:r>
              <a:rPr lang="de-DE" sz="1400" b="1" dirty="0"/>
              <a:t>mit einem qualifizierten elektronischen Siegel</a:t>
            </a:r>
            <a:r>
              <a:rPr lang="de-DE" sz="1400" dirty="0"/>
              <a:t>, § 11 Absatz 2 Satz 2 Nr. 2 ERVV i.V. m. Artikel 38 der VO (EU) Nr. 910/2014 („</a:t>
            </a:r>
            <a:r>
              <a:rPr lang="de-DE" sz="1400" dirty="0" err="1"/>
              <a:t>eIDAS</a:t>
            </a:r>
            <a:r>
              <a:rPr lang="de-DE" sz="1400" dirty="0"/>
              <a:t> VO“); dies entspricht dem Vertrauensniveau „hoch“;</a:t>
            </a:r>
          </a:p>
          <a:p>
            <a:pPr lvl="1"/>
            <a:r>
              <a:rPr lang="de-DE" sz="1400" dirty="0"/>
              <a:t>oder mit </a:t>
            </a:r>
            <a:r>
              <a:rPr lang="de-DE" sz="1400" b="1" dirty="0"/>
              <a:t>Identifizierungsverfahren nach § 11 Abs. 2 Satz 2 Nr. 5 ERVV (in </a:t>
            </a:r>
            <a:r>
              <a:rPr lang="de-DE" sz="1400" dirty="0"/>
              <a:t>öffentlich beglaubigter Form abgegebene Erklärung</a:t>
            </a:r>
            <a:r>
              <a:rPr lang="de-DE" sz="1400" b="1" dirty="0"/>
              <a:t>)</a:t>
            </a:r>
            <a:r>
              <a:rPr lang="de-DE" sz="1400" dirty="0"/>
              <a:t>. </a:t>
            </a:r>
          </a:p>
          <a:p>
            <a:pPr lvl="1"/>
            <a:r>
              <a:rPr lang="de-DE" sz="1400" b="1" dirty="0"/>
              <a:t>Neu:</a:t>
            </a:r>
            <a:r>
              <a:rPr lang="de-DE" sz="1400" dirty="0"/>
              <a:t> Für die Übermittlung elektronischer Dokumente auf einem sicheren Übermittlungsweg aus dem Postfach eines OZG-Nutzerkontos ausreichend, dass sich die Nutzerin oder der Nutzer eines Organisationskontos* durch ein </a:t>
            </a:r>
            <a:r>
              <a:rPr lang="de-DE" sz="1400" b="1" dirty="0"/>
              <a:t>ESTER-Zertifikat</a:t>
            </a:r>
            <a:r>
              <a:rPr lang="de-DE" sz="1400" dirty="0"/>
              <a:t> identifiziert, § 13 Abs. 1 Nr. 2 ERVV. </a:t>
            </a:r>
          </a:p>
          <a:p>
            <a:pPr lvl="1"/>
            <a:r>
              <a:rPr lang="de-DE" sz="1400" dirty="0"/>
              <a:t>Regelung eingefügt durch Art. 43 Gesetz zur weiteren Digitalisierung der Justiz, BGBl. 2024 I Nr. 234 vom 16.07.2024, in Kraft gem. Art. 50 seit 17. Juli 2024.</a:t>
            </a:r>
          </a:p>
          <a:p>
            <a:pPr lvl="1"/>
            <a:endParaRPr lang="de-DE" sz="1400" dirty="0"/>
          </a:p>
        </p:txBody>
      </p:sp>
      <p:sp>
        <p:nvSpPr>
          <p:cNvPr id="4" name="Fußzeilenplatzhalter 3">
            <a:extLst>
              <a:ext uri="{FF2B5EF4-FFF2-40B4-BE49-F238E27FC236}">
                <a16:creationId xmlns:a16="http://schemas.microsoft.com/office/drawing/2014/main" id="{E780CEDE-9491-495A-9EC5-AA5AB4EBE7D2}"/>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AE69CDA6-2E72-4AA0-84E1-21A60A7F3B20}"/>
              </a:ext>
            </a:extLst>
          </p:cNvPr>
          <p:cNvSpPr>
            <a:spLocks noGrp="1"/>
          </p:cNvSpPr>
          <p:nvPr>
            <p:ph type="sldNum" sz="quarter" idx="12"/>
          </p:nvPr>
        </p:nvSpPr>
        <p:spPr/>
        <p:txBody>
          <a:bodyPr/>
          <a:lstStyle/>
          <a:p>
            <a:fld id="{F8E28480-1C08-4458-AD97-0283E6FFD09D}" type="slidenum">
              <a:rPr lang="en-US" smtClean="0"/>
              <a:t>5</a:t>
            </a:fld>
            <a:endParaRPr lang="en-US"/>
          </a:p>
        </p:txBody>
      </p:sp>
      <p:sp>
        <p:nvSpPr>
          <p:cNvPr id="8" name="Textfeld 7">
            <a:extLst>
              <a:ext uri="{FF2B5EF4-FFF2-40B4-BE49-F238E27FC236}">
                <a16:creationId xmlns:a16="http://schemas.microsoft.com/office/drawing/2014/main" id="{5688AB28-50F7-BBF2-B542-30D23928C415}"/>
              </a:ext>
            </a:extLst>
          </p:cNvPr>
          <p:cNvSpPr txBox="1"/>
          <p:nvPr/>
        </p:nvSpPr>
        <p:spPr>
          <a:xfrm>
            <a:off x="781563" y="2137707"/>
            <a:ext cx="3075709" cy="4401205"/>
          </a:xfrm>
          <a:prstGeom prst="rect">
            <a:avLst/>
          </a:prstGeom>
          <a:noFill/>
        </p:spPr>
        <p:txBody>
          <a:bodyPr wrap="square" rtlCol="0">
            <a:spAutoFit/>
          </a:bodyPr>
          <a:lstStyle/>
          <a:p>
            <a:r>
              <a:rPr lang="de-DE" sz="1000" b="1" dirty="0"/>
              <a:t> </a:t>
            </a:r>
            <a:r>
              <a:rPr lang="de-DE" sz="1000" dirty="0"/>
              <a:t>§ 11 Abs. 2 ERVV: Der Postfachinhaber hat im Rahmen der Identitätsfeststellung seinen Namen und seine Anschrift nachzuweisen. 2Der Nachweis kann nur durch eines der folgenden Identifizierungsmittel erfolgen: (…)</a:t>
            </a:r>
          </a:p>
          <a:p>
            <a:r>
              <a:rPr lang="de-DE" sz="1000" dirty="0"/>
              <a:t>(2) ein </a:t>
            </a:r>
            <a:r>
              <a:rPr lang="de-DE" sz="1000" b="1" dirty="0"/>
              <a:t>qualifiziertes elektronisches Siegel </a:t>
            </a:r>
            <a:r>
              <a:rPr lang="de-DE" sz="1000" dirty="0"/>
              <a:t>nach Artikel EWG_VO_910_2014 Artikel 38 der Verordnung (EU) Nr. 910/2014 des Europäischen Parlaments und des Rates vom 23. Juli 2014 über elektronische Identifizierung und Vertrauensdienste für elektronische Transaktionen im Binnenmarkt und zur Aufhebung der Richtlinie 1999/93/EG (</a:t>
            </a:r>
            <a:r>
              <a:rPr lang="de-DE" sz="1000" dirty="0" err="1"/>
              <a:t>ABl.</a:t>
            </a:r>
            <a:r>
              <a:rPr lang="de-DE" sz="1000" dirty="0"/>
              <a:t> L 257 vom 28.8.2014, S. 73; L 23 vom 29.1.2015, S. 19; L 155 vom 14.6.2016, S. 44), (…)</a:t>
            </a:r>
          </a:p>
          <a:p>
            <a:r>
              <a:rPr lang="de-DE" sz="1000" dirty="0"/>
              <a:t>(5) „ eine in öffentlich beglaubigter Form abgegebene Erklärung über den Namen und die Anschrift des Postfachinhabers sowie die eindeutige Bezeichnung des Postfachs.</a:t>
            </a:r>
          </a:p>
          <a:p>
            <a:r>
              <a:rPr lang="de-DE" sz="1000" dirty="0"/>
              <a:t>Abs. 3:  Eine nach Satz 2 Nummer 5 angegebene geschäftliche Anschrift ist durch eine Bescheinigung nach § 21 Abs. 1 der Bundesnotarordnung, einen amtlichen Registerausdruck oder eine beglaubigte Registerabschrift nachzuweisen. (4) Geht eine angegebene geschäftliche Anschrift nicht aus einem öffentlichen Register hervor, so stellt die Stelle nach Absatz 1 diese durch geeignete Maßnahmen fest. (..) </a:t>
            </a:r>
          </a:p>
          <a:p>
            <a:endParaRPr lang="de-DE" sz="1000" dirty="0"/>
          </a:p>
        </p:txBody>
      </p:sp>
      <p:pic>
        <p:nvPicPr>
          <p:cNvPr id="6" name="Grafik 5">
            <a:extLst>
              <a:ext uri="{FF2B5EF4-FFF2-40B4-BE49-F238E27FC236}">
                <a16:creationId xmlns:a16="http://schemas.microsoft.com/office/drawing/2014/main" id="{8CCC3EFF-57FD-F1BB-B115-F3BE814BB758}"/>
              </a:ext>
            </a:extLst>
          </p:cNvPr>
          <p:cNvPicPr>
            <a:picLocks noChangeAspect="1"/>
          </p:cNvPicPr>
          <p:nvPr/>
        </p:nvPicPr>
        <p:blipFill>
          <a:blip r:embed="rId2"/>
          <a:stretch>
            <a:fillRect/>
          </a:stretch>
        </p:blipFill>
        <p:spPr>
          <a:xfrm>
            <a:off x="1352420" y="858207"/>
            <a:ext cx="1427725" cy="1490070"/>
          </a:xfrm>
          <a:prstGeom prst="rect">
            <a:avLst/>
          </a:prstGeom>
        </p:spPr>
      </p:pic>
      <p:pic>
        <p:nvPicPr>
          <p:cNvPr id="9" name="Grafik 8">
            <a:extLst>
              <a:ext uri="{FF2B5EF4-FFF2-40B4-BE49-F238E27FC236}">
                <a16:creationId xmlns:a16="http://schemas.microsoft.com/office/drawing/2014/main" id="{1C7AEEF0-2CBD-8D4A-C2DA-0A6ADA58A622}"/>
              </a:ext>
            </a:extLst>
          </p:cNvPr>
          <p:cNvPicPr>
            <a:picLocks noChangeAspect="1"/>
          </p:cNvPicPr>
          <p:nvPr/>
        </p:nvPicPr>
        <p:blipFill>
          <a:blip r:embed="rId3"/>
          <a:stretch>
            <a:fillRect/>
          </a:stretch>
        </p:blipFill>
        <p:spPr>
          <a:xfrm>
            <a:off x="10287861" y="2241756"/>
            <a:ext cx="1760126" cy="3580542"/>
          </a:xfrm>
          <a:prstGeom prst="rect">
            <a:avLst/>
          </a:prstGeom>
        </p:spPr>
      </p:pic>
      <p:pic>
        <p:nvPicPr>
          <p:cNvPr id="10" name="Grafik 9">
            <a:extLst>
              <a:ext uri="{FF2B5EF4-FFF2-40B4-BE49-F238E27FC236}">
                <a16:creationId xmlns:a16="http://schemas.microsoft.com/office/drawing/2014/main" id="{A7B74E2F-754B-EB8F-5C2D-B1052842C2B5}"/>
              </a:ext>
            </a:extLst>
          </p:cNvPr>
          <p:cNvPicPr>
            <a:picLocks noChangeAspect="1"/>
          </p:cNvPicPr>
          <p:nvPr/>
        </p:nvPicPr>
        <p:blipFill>
          <a:blip r:embed="rId4"/>
          <a:stretch>
            <a:fillRect/>
          </a:stretch>
        </p:blipFill>
        <p:spPr>
          <a:xfrm>
            <a:off x="10202724" y="5784498"/>
            <a:ext cx="1930400" cy="304826"/>
          </a:xfrm>
          <a:prstGeom prst="rect">
            <a:avLst/>
          </a:prstGeom>
        </p:spPr>
      </p:pic>
      <p:pic>
        <p:nvPicPr>
          <p:cNvPr id="7" name="Grafik 6">
            <a:extLst>
              <a:ext uri="{FF2B5EF4-FFF2-40B4-BE49-F238E27FC236}">
                <a16:creationId xmlns:a16="http://schemas.microsoft.com/office/drawing/2014/main" id="{FFFC5ED1-5322-DC17-FB9E-3273093C73BA}"/>
              </a:ext>
            </a:extLst>
          </p:cNvPr>
          <p:cNvPicPr>
            <a:picLocks noChangeAspect="1"/>
          </p:cNvPicPr>
          <p:nvPr/>
        </p:nvPicPr>
        <p:blipFill>
          <a:blip r:embed="rId5"/>
          <a:stretch>
            <a:fillRect/>
          </a:stretch>
        </p:blipFill>
        <p:spPr>
          <a:xfrm>
            <a:off x="4490686" y="5604650"/>
            <a:ext cx="5163760" cy="664522"/>
          </a:xfrm>
          <a:prstGeom prst="rect">
            <a:avLst/>
          </a:prstGeom>
        </p:spPr>
      </p:pic>
    </p:spTree>
    <p:extLst>
      <p:ext uri="{BB962C8B-B14F-4D97-AF65-F5344CB8AC3E}">
        <p14:creationId xmlns:p14="http://schemas.microsoft.com/office/powerpoint/2010/main" val="153200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F5CA3-265E-48E8-BC5A-E6F628869933}"/>
              </a:ext>
            </a:extLst>
          </p:cNvPr>
          <p:cNvSpPr>
            <a:spLocks noGrp="1"/>
          </p:cNvSpPr>
          <p:nvPr>
            <p:ph type="title"/>
          </p:nvPr>
        </p:nvSpPr>
        <p:spPr>
          <a:xfrm>
            <a:off x="949234" y="685800"/>
            <a:ext cx="11044646" cy="511628"/>
          </a:xfrm>
        </p:spPr>
        <p:txBody>
          <a:bodyPr>
            <a:normAutofit/>
          </a:bodyPr>
          <a:lstStyle/>
          <a:p>
            <a:pPr algn="ctr"/>
            <a:r>
              <a:rPr lang="de-DE" sz="1800" dirty="0"/>
              <a:t>Wie funktioniert Elster-Zertifikat?</a:t>
            </a:r>
          </a:p>
        </p:txBody>
      </p:sp>
      <p:sp>
        <p:nvSpPr>
          <p:cNvPr id="3" name="Inhaltsplatzhalter 2">
            <a:extLst>
              <a:ext uri="{FF2B5EF4-FFF2-40B4-BE49-F238E27FC236}">
                <a16:creationId xmlns:a16="http://schemas.microsoft.com/office/drawing/2014/main" id="{C18E1F20-C499-43F1-B04E-2DDB7600C96C}"/>
              </a:ext>
            </a:extLst>
          </p:cNvPr>
          <p:cNvSpPr>
            <a:spLocks noGrp="1"/>
          </p:cNvSpPr>
          <p:nvPr>
            <p:ph idx="1"/>
          </p:nvPr>
        </p:nvSpPr>
        <p:spPr>
          <a:xfrm>
            <a:off x="4084319" y="1274619"/>
            <a:ext cx="7963667" cy="4114801"/>
          </a:xfrm>
        </p:spPr>
        <p:txBody>
          <a:bodyPr>
            <a:noAutofit/>
          </a:bodyPr>
          <a:lstStyle/>
          <a:p>
            <a:r>
              <a:rPr lang="de-DE" sz="1400" dirty="0"/>
              <a:t>ELSTER steht für „Elektronische Steuererklärung“</a:t>
            </a:r>
          </a:p>
          <a:p>
            <a:r>
              <a:rPr lang="de-DE" sz="1400" dirty="0"/>
              <a:t>Mit </a:t>
            </a:r>
            <a:r>
              <a:rPr lang="de-DE" sz="1400" b="1" dirty="0"/>
              <a:t>Mein ELSTER </a:t>
            </a:r>
            <a:r>
              <a:rPr lang="de-DE" sz="1400" dirty="0"/>
              <a:t>können Bürger und Unternehmen über den Browser ihre </a:t>
            </a:r>
            <a:r>
              <a:rPr lang="de-DE" sz="1400" b="1" dirty="0"/>
              <a:t>Steuererklärungen</a:t>
            </a:r>
            <a:r>
              <a:rPr lang="de-DE" sz="1400" dirty="0"/>
              <a:t> abgeben. Für den Erhalt der ELSTER-Zertifikatsdatei muss man sich </a:t>
            </a:r>
            <a:r>
              <a:rPr lang="de-DE" sz="1400" b="1" dirty="0"/>
              <a:t>mit persönlichen Daten (insbesondere Steuernummer und E‑Mail‑Adresse) registrieren</a:t>
            </a:r>
            <a:r>
              <a:rPr lang="de-DE" sz="1400" dirty="0"/>
              <a:t>. Anschließend wird </a:t>
            </a:r>
            <a:r>
              <a:rPr lang="de-DE" sz="1400" b="1" dirty="0"/>
              <a:t>Link an die angegebene E-Mail‑Adresse versandt</a:t>
            </a:r>
            <a:r>
              <a:rPr lang="de-DE" sz="1400" dirty="0"/>
              <a:t>, der zu </a:t>
            </a:r>
            <a:r>
              <a:rPr lang="de-DE" sz="1400" b="1" dirty="0"/>
              <a:t>bestätigen</a:t>
            </a:r>
            <a:r>
              <a:rPr lang="de-DE" sz="1400" dirty="0"/>
              <a:t> ist. </a:t>
            </a:r>
          </a:p>
          <a:p>
            <a:r>
              <a:rPr lang="de-DE" sz="1400" dirty="0"/>
              <a:t>Nach Bestätigung der E-Mail-Adresse werden die Aktivierungsdaten </a:t>
            </a:r>
            <a:r>
              <a:rPr lang="de-DE" sz="1400" b="1" dirty="0"/>
              <a:t>auf dem Postweg</a:t>
            </a:r>
            <a:r>
              <a:rPr lang="de-DE" sz="1400" dirty="0"/>
              <a:t> an die bei der Finanzverwaltung gespeicherte Anschrift übermittelt, um so sicherzustellen, dass ausschließlich berechtigte Personen einen Zugang für eine Organisation erstellen können. </a:t>
            </a:r>
          </a:p>
          <a:p>
            <a:r>
              <a:rPr lang="de-DE" sz="1400" dirty="0"/>
              <a:t>Nach Abschluss der Registrierung kann die </a:t>
            </a:r>
            <a:r>
              <a:rPr lang="de-DE" sz="1400" b="1" dirty="0"/>
              <a:t>Zertifikatsdatei heruntergeladen </a:t>
            </a:r>
            <a:r>
              <a:rPr lang="de-DE" sz="1400" dirty="0"/>
              <a:t>werden. Sodann kann sich der Anwender über einen sicheren Login anmelden.</a:t>
            </a:r>
          </a:p>
          <a:p>
            <a:r>
              <a:rPr lang="de-DE" sz="1400" dirty="0"/>
              <a:t>Zwei Apps stehen inzwischen zur Verfügung: Mit der </a:t>
            </a:r>
            <a:r>
              <a:rPr lang="de-DE" sz="1400" b="1" dirty="0"/>
              <a:t>App </a:t>
            </a:r>
            <a:r>
              <a:rPr lang="de-DE" sz="1400" b="1" dirty="0" err="1"/>
              <a:t>MeinELSTER</a:t>
            </a:r>
            <a:r>
              <a:rPr lang="de-DE" sz="1400" b="1" dirty="0"/>
              <a:t> </a:t>
            </a:r>
            <a:r>
              <a:rPr lang="de-DE" sz="1400" dirty="0"/>
              <a:t>können Belege (z. B. Handwerkerrechnung, Spendenquittung, etc.) für die nächste Steuererklärung  in das Benutzerkonto hochladen werden. </a:t>
            </a:r>
            <a:r>
              <a:rPr lang="de-DE" sz="1400" b="1" dirty="0" err="1"/>
              <a:t>ElsterSecure</a:t>
            </a:r>
            <a:r>
              <a:rPr lang="de-DE" sz="1400" dirty="0"/>
              <a:t> als eine Login-App übernimmt die Authentisierung bei ELSTER. Nach Einrichtung auf der Basis eines bestehenden Kontos mit Zertifikatsdatei und Verknüpfung über einen QR-Code mit dem Konto wird für den Login nur noch das Smartphone (ohne weitere Zertifikatsdatei oder Passwort)  benötigt. </a:t>
            </a:r>
          </a:p>
          <a:p>
            <a:r>
              <a:rPr lang="de-DE" sz="1400" dirty="0"/>
              <a:t>ELSTER-Zertifikat kann mittlerweile auch für die Identifizierung zur internetbasierten Fahrzeugzulassung (online An-, Ab- und Ummeldung- „i-Kfz“) genutzt werden*</a:t>
            </a:r>
          </a:p>
          <a:p>
            <a:pPr marL="0" indent="0">
              <a:buNone/>
            </a:pPr>
            <a:r>
              <a:rPr lang="de-DE" sz="1400" dirty="0"/>
              <a:t>* </a:t>
            </a:r>
            <a:r>
              <a:rPr lang="de-DE" sz="1000" dirty="0"/>
              <a:t>https://bmdv.bund.de/SharedDocs/DE/Publikationen/StV/internetbasierte-fahrzeugzulassung.pdf?__blob=publicationFile</a:t>
            </a:r>
          </a:p>
        </p:txBody>
      </p:sp>
      <p:sp>
        <p:nvSpPr>
          <p:cNvPr id="4" name="Fußzeilenplatzhalter 3">
            <a:extLst>
              <a:ext uri="{FF2B5EF4-FFF2-40B4-BE49-F238E27FC236}">
                <a16:creationId xmlns:a16="http://schemas.microsoft.com/office/drawing/2014/main" id="{E780CEDE-9491-495A-9EC5-AA5AB4EBE7D2}"/>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AE69CDA6-2E72-4AA0-84E1-21A60A7F3B20}"/>
              </a:ext>
            </a:extLst>
          </p:cNvPr>
          <p:cNvSpPr>
            <a:spLocks noGrp="1"/>
          </p:cNvSpPr>
          <p:nvPr>
            <p:ph type="sldNum" sz="quarter" idx="12"/>
          </p:nvPr>
        </p:nvSpPr>
        <p:spPr/>
        <p:txBody>
          <a:bodyPr/>
          <a:lstStyle/>
          <a:p>
            <a:fld id="{F8E28480-1C08-4458-AD97-0283E6FFD09D}" type="slidenum">
              <a:rPr lang="en-US" smtClean="0"/>
              <a:t>6</a:t>
            </a:fld>
            <a:endParaRPr lang="en-US"/>
          </a:p>
        </p:txBody>
      </p:sp>
      <p:pic>
        <p:nvPicPr>
          <p:cNvPr id="7" name="Grafik 6">
            <a:extLst>
              <a:ext uri="{FF2B5EF4-FFF2-40B4-BE49-F238E27FC236}">
                <a16:creationId xmlns:a16="http://schemas.microsoft.com/office/drawing/2014/main" id="{A320CFD8-7174-E156-71B2-C55AE25AECB0}"/>
              </a:ext>
            </a:extLst>
          </p:cNvPr>
          <p:cNvPicPr>
            <a:picLocks noChangeAspect="1"/>
          </p:cNvPicPr>
          <p:nvPr/>
        </p:nvPicPr>
        <p:blipFill>
          <a:blip r:embed="rId2"/>
          <a:stretch>
            <a:fillRect/>
          </a:stretch>
        </p:blipFill>
        <p:spPr>
          <a:xfrm>
            <a:off x="1249392" y="1371600"/>
            <a:ext cx="2588978" cy="937389"/>
          </a:xfrm>
          <a:prstGeom prst="rect">
            <a:avLst/>
          </a:prstGeom>
        </p:spPr>
      </p:pic>
      <p:pic>
        <p:nvPicPr>
          <p:cNvPr id="6" name="Grafik 5">
            <a:extLst>
              <a:ext uri="{FF2B5EF4-FFF2-40B4-BE49-F238E27FC236}">
                <a16:creationId xmlns:a16="http://schemas.microsoft.com/office/drawing/2014/main" id="{149B6137-CACC-D473-C008-9B5D44875F88}"/>
              </a:ext>
            </a:extLst>
          </p:cNvPr>
          <p:cNvPicPr>
            <a:picLocks noChangeAspect="1"/>
          </p:cNvPicPr>
          <p:nvPr/>
        </p:nvPicPr>
        <p:blipFill>
          <a:blip r:embed="rId3"/>
          <a:stretch>
            <a:fillRect/>
          </a:stretch>
        </p:blipFill>
        <p:spPr>
          <a:xfrm>
            <a:off x="672433" y="2308989"/>
            <a:ext cx="1646984" cy="3504221"/>
          </a:xfrm>
          <a:prstGeom prst="rect">
            <a:avLst/>
          </a:prstGeom>
        </p:spPr>
      </p:pic>
      <p:pic>
        <p:nvPicPr>
          <p:cNvPr id="8" name="Grafik 7">
            <a:extLst>
              <a:ext uri="{FF2B5EF4-FFF2-40B4-BE49-F238E27FC236}">
                <a16:creationId xmlns:a16="http://schemas.microsoft.com/office/drawing/2014/main" id="{649F239E-6A06-0732-3FC9-B92085F5F824}"/>
              </a:ext>
            </a:extLst>
          </p:cNvPr>
          <p:cNvPicPr>
            <a:picLocks noChangeAspect="1"/>
          </p:cNvPicPr>
          <p:nvPr/>
        </p:nvPicPr>
        <p:blipFill>
          <a:blip r:embed="rId4"/>
          <a:stretch>
            <a:fillRect/>
          </a:stretch>
        </p:blipFill>
        <p:spPr>
          <a:xfrm>
            <a:off x="2437335" y="2335631"/>
            <a:ext cx="1593182" cy="3450936"/>
          </a:xfrm>
          <a:prstGeom prst="rect">
            <a:avLst/>
          </a:prstGeom>
        </p:spPr>
      </p:pic>
      <p:sp>
        <p:nvSpPr>
          <p:cNvPr id="9" name="Textfeld 8">
            <a:extLst>
              <a:ext uri="{FF2B5EF4-FFF2-40B4-BE49-F238E27FC236}">
                <a16:creationId xmlns:a16="http://schemas.microsoft.com/office/drawing/2014/main" id="{2FCABF31-92A6-AF6A-AA73-07567B4BCC3F}"/>
              </a:ext>
            </a:extLst>
          </p:cNvPr>
          <p:cNvSpPr txBox="1"/>
          <p:nvPr/>
        </p:nvSpPr>
        <p:spPr>
          <a:xfrm>
            <a:off x="949234" y="6077528"/>
            <a:ext cx="2172658" cy="338554"/>
          </a:xfrm>
          <a:prstGeom prst="rect">
            <a:avLst/>
          </a:prstGeom>
          <a:noFill/>
        </p:spPr>
        <p:txBody>
          <a:bodyPr wrap="square" rtlCol="0">
            <a:spAutoFit/>
          </a:bodyPr>
          <a:lstStyle/>
          <a:p>
            <a:r>
              <a:rPr lang="de-DE" sz="800" dirty="0"/>
              <a:t>Fotos und Informationen von https://www.elster.de/elsterweb/infoseite/apps</a:t>
            </a:r>
          </a:p>
        </p:txBody>
      </p:sp>
    </p:spTree>
    <p:extLst>
      <p:ext uri="{BB962C8B-B14F-4D97-AF65-F5344CB8AC3E}">
        <p14:creationId xmlns:p14="http://schemas.microsoft.com/office/powerpoint/2010/main" val="12595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F5CA3-265E-48E8-BC5A-E6F628869933}"/>
              </a:ext>
            </a:extLst>
          </p:cNvPr>
          <p:cNvSpPr>
            <a:spLocks noGrp="1"/>
          </p:cNvSpPr>
          <p:nvPr>
            <p:ph type="title"/>
          </p:nvPr>
        </p:nvSpPr>
        <p:spPr>
          <a:xfrm>
            <a:off x="949234" y="685800"/>
            <a:ext cx="11044646" cy="511628"/>
          </a:xfrm>
        </p:spPr>
        <p:txBody>
          <a:bodyPr>
            <a:noAutofit/>
          </a:bodyPr>
          <a:lstStyle/>
          <a:p>
            <a:pPr algn="ctr"/>
            <a:r>
              <a:rPr lang="de-DE" sz="1800" dirty="0"/>
              <a:t>Kritik an Elster-</a:t>
            </a:r>
            <a:r>
              <a:rPr lang="de-DE" sz="1800" dirty="0" err="1"/>
              <a:t>identifzierung</a:t>
            </a:r>
            <a:endParaRPr lang="de-DE" sz="1800" dirty="0"/>
          </a:p>
        </p:txBody>
      </p:sp>
      <p:sp>
        <p:nvSpPr>
          <p:cNvPr id="3" name="Inhaltsplatzhalter 2">
            <a:extLst>
              <a:ext uri="{FF2B5EF4-FFF2-40B4-BE49-F238E27FC236}">
                <a16:creationId xmlns:a16="http://schemas.microsoft.com/office/drawing/2014/main" id="{C18E1F20-C499-43F1-B04E-2DDB7600C96C}"/>
              </a:ext>
            </a:extLst>
          </p:cNvPr>
          <p:cNvSpPr>
            <a:spLocks noGrp="1"/>
          </p:cNvSpPr>
          <p:nvPr>
            <p:ph idx="1"/>
          </p:nvPr>
        </p:nvSpPr>
        <p:spPr>
          <a:xfrm>
            <a:off x="4084320" y="1471749"/>
            <a:ext cx="7741920" cy="4193555"/>
          </a:xfrm>
        </p:spPr>
        <p:txBody>
          <a:bodyPr>
            <a:noAutofit/>
          </a:bodyPr>
          <a:lstStyle/>
          <a:p>
            <a:r>
              <a:rPr lang="de-DE" sz="1400" dirty="0"/>
              <a:t>Aber: ELSTER-Zertifikat </a:t>
            </a:r>
            <a:r>
              <a:rPr lang="de-DE" sz="1400" b="1" dirty="0"/>
              <a:t>nicht hinreichend sicher</a:t>
            </a:r>
            <a:r>
              <a:rPr lang="de-DE" sz="1400" dirty="0"/>
              <a:t>. Es bietet </a:t>
            </a:r>
            <a:r>
              <a:rPr lang="de-DE" sz="1400" b="1" dirty="0"/>
              <a:t>keinen hinreichenden Authentizitätsschutz</a:t>
            </a:r>
            <a:r>
              <a:rPr lang="de-DE" sz="1400" dirty="0"/>
              <a:t>, um die </a:t>
            </a:r>
            <a:r>
              <a:rPr lang="de-DE" sz="1400" b="1" dirty="0"/>
              <a:t>prozessuale Schriftform ersetzen</a:t>
            </a:r>
            <a:r>
              <a:rPr lang="de-DE" sz="1400" dirty="0"/>
              <a:t> zu können. </a:t>
            </a:r>
          </a:p>
          <a:p>
            <a:r>
              <a:rPr lang="de-DE" sz="1400" dirty="0"/>
              <a:t>Keine rechtssichere Identifizierung. Für eine erfolgreiche Identitätstäuschung müsste lediglich </a:t>
            </a:r>
            <a:r>
              <a:rPr lang="de-DE" sz="1400" b="1" dirty="0"/>
              <a:t>die Steuernummer bekannt sein </a:t>
            </a:r>
            <a:r>
              <a:rPr lang="de-DE" sz="1400" dirty="0"/>
              <a:t>und die </a:t>
            </a:r>
            <a:r>
              <a:rPr lang="de-DE" sz="1400" b="1" dirty="0"/>
              <a:t>Post an die bei der Finanzverwaltung hinterlegte Anschrift abgefangen </a:t>
            </a:r>
            <a:r>
              <a:rPr lang="de-DE" sz="1400" dirty="0"/>
              <a:t>werden.</a:t>
            </a:r>
          </a:p>
          <a:p>
            <a:r>
              <a:rPr lang="de-DE" sz="1400" dirty="0"/>
              <a:t>ELSTER-Zertifikatsdateien sind Softwarezertifikate, die </a:t>
            </a:r>
            <a:r>
              <a:rPr lang="de-DE" sz="1400" b="1" dirty="0"/>
              <a:t>leicht und beliebig häufig kopiert werden können, ohne dass dies für den Zertifikatsinhaber bemerkbar wäre.</a:t>
            </a:r>
            <a:r>
              <a:rPr lang="de-DE" sz="1400" dirty="0"/>
              <a:t> Passwortschutz für das Zertifikat kann allerdings umgangen werden, beispielsweise unter Einsatz von „Brute‑Force-Angriffen“ umgangen werden.</a:t>
            </a:r>
          </a:p>
          <a:p>
            <a:r>
              <a:rPr lang="de-DE" sz="1400" dirty="0"/>
              <a:t>ELSTER- Kommunikation mit der Justiz (auch mit den Finanzgerichten) erfüllt nicht die Anforderungen an eine qualifizierte elektronische Signatur, daher Unzulässigkeit einer Übermittlung einer Klage per Elster-Portal, </a:t>
            </a:r>
          </a:p>
          <a:p>
            <a:pPr lvl="1"/>
            <a:r>
              <a:rPr lang="de-DE" sz="1400" dirty="0"/>
              <a:t>FG Münster, Urteil vom 26.04.2017 - 7 K 2792/14 E: „Eine Klage, die innerhalb der Klagefrist elektronisch über das Elster-Portal an das Finanzamt übermittelt wurde, ist unzulässig, da das Elster-Portal bei der Identifizierung nicht die Anforderungen an eine qualifizierte Signatur nach dem Signaturgesetz – </a:t>
            </a:r>
            <a:r>
              <a:rPr lang="de-DE" sz="1400" dirty="0" err="1"/>
              <a:t>SigG</a:t>
            </a:r>
            <a:r>
              <a:rPr lang="de-DE" sz="1400" dirty="0"/>
              <a:t> – erfüllt.“</a:t>
            </a:r>
          </a:p>
        </p:txBody>
      </p:sp>
      <p:sp>
        <p:nvSpPr>
          <p:cNvPr id="4" name="Fußzeilenplatzhalter 3">
            <a:extLst>
              <a:ext uri="{FF2B5EF4-FFF2-40B4-BE49-F238E27FC236}">
                <a16:creationId xmlns:a16="http://schemas.microsoft.com/office/drawing/2014/main" id="{E780CEDE-9491-495A-9EC5-AA5AB4EBE7D2}"/>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AE69CDA6-2E72-4AA0-84E1-21A60A7F3B20}"/>
              </a:ext>
            </a:extLst>
          </p:cNvPr>
          <p:cNvSpPr>
            <a:spLocks noGrp="1"/>
          </p:cNvSpPr>
          <p:nvPr>
            <p:ph type="sldNum" sz="quarter" idx="12"/>
          </p:nvPr>
        </p:nvSpPr>
        <p:spPr/>
        <p:txBody>
          <a:bodyPr/>
          <a:lstStyle/>
          <a:p>
            <a:fld id="{F8E28480-1C08-4458-AD97-0283E6FFD09D}" type="slidenum">
              <a:rPr lang="en-US" smtClean="0"/>
              <a:t>7</a:t>
            </a:fld>
            <a:endParaRPr lang="en-US"/>
          </a:p>
        </p:txBody>
      </p:sp>
      <p:pic>
        <p:nvPicPr>
          <p:cNvPr id="7" name="Grafik 6">
            <a:extLst>
              <a:ext uri="{FF2B5EF4-FFF2-40B4-BE49-F238E27FC236}">
                <a16:creationId xmlns:a16="http://schemas.microsoft.com/office/drawing/2014/main" id="{B816E533-63AD-E19D-AD4A-5F758C7D3A5E}"/>
              </a:ext>
            </a:extLst>
          </p:cNvPr>
          <p:cNvPicPr>
            <a:picLocks noChangeAspect="1"/>
          </p:cNvPicPr>
          <p:nvPr/>
        </p:nvPicPr>
        <p:blipFill>
          <a:blip r:embed="rId2"/>
          <a:stretch>
            <a:fillRect/>
          </a:stretch>
        </p:blipFill>
        <p:spPr>
          <a:xfrm>
            <a:off x="949234" y="2490135"/>
            <a:ext cx="2591025" cy="938865"/>
          </a:xfrm>
          <a:prstGeom prst="rect">
            <a:avLst/>
          </a:prstGeom>
        </p:spPr>
      </p:pic>
    </p:spTree>
    <p:extLst>
      <p:ext uri="{BB962C8B-B14F-4D97-AF65-F5344CB8AC3E}">
        <p14:creationId xmlns:p14="http://schemas.microsoft.com/office/powerpoint/2010/main" val="180502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9990-4320-D50C-C406-2D0E38A01A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F75137-BAA3-5944-9B2E-027D7DCE4C9B}"/>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Einführung einer Formfiktion für in elektronischen Schriftsätzen enthaltene empfangsbedürftige Willenserklärung</a:t>
            </a:r>
            <a:endParaRPr lang="de-DE" sz="1800" dirty="0"/>
          </a:p>
        </p:txBody>
      </p:sp>
      <p:sp>
        <p:nvSpPr>
          <p:cNvPr id="3" name="Inhaltsplatzhalter 2">
            <a:extLst>
              <a:ext uri="{FF2B5EF4-FFF2-40B4-BE49-F238E27FC236}">
                <a16:creationId xmlns:a16="http://schemas.microsoft.com/office/drawing/2014/main" id="{3DF29413-C775-E343-4780-2151AC15F0BB}"/>
              </a:ext>
            </a:extLst>
          </p:cNvPr>
          <p:cNvSpPr>
            <a:spLocks noGrp="1"/>
          </p:cNvSpPr>
          <p:nvPr>
            <p:ph idx="1"/>
          </p:nvPr>
        </p:nvSpPr>
        <p:spPr>
          <a:xfrm>
            <a:off x="4450080" y="1766381"/>
            <a:ext cx="7741920"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Weitere Neuregelung durch  Art. 43 des Gesetzes zur weiteren Digitalisierung der Justiz von 2024 mit dem neuen § 130e ZPO: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Formfiktion für die in Schriftsätzen enthaltenen Willenserklärungen eingeführt.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Betrifft empfangsbedürftige Willenserklärungen materiellen Rechts, die zwar in einem elektronisch übermittelten Schriftsatz enthalten sind, die aber-aufgrund des materiellen Rechts - wie die Kündigung von Arbeitsverträgen oder die mietvertragliche Kündigung der Schriftform bzw. (in anderen Fällen) der elektronischen Form bedürfen. </a:t>
            </a:r>
          </a:p>
          <a:p>
            <a:pPr lvl="1">
              <a:lnSpc>
                <a:spcPct val="107000"/>
              </a:lnSpc>
              <a:spcAft>
                <a:spcPts val="800"/>
              </a:spcAft>
            </a:pPr>
            <a:r>
              <a:rPr lang="de-DE" sz="1400" kern="100" dirty="0">
                <a:ea typeface="Aptos" panose="020B0004020202020204" pitchFamily="34" charset="0"/>
                <a:cs typeface="Times New Roman" panose="02020603050405020304" pitchFamily="18" charset="0"/>
              </a:rPr>
              <a:t>Zur Vermeidung von Medienbrüchen.</a:t>
            </a:r>
          </a:p>
        </p:txBody>
      </p:sp>
      <p:sp>
        <p:nvSpPr>
          <p:cNvPr id="4" name="Fußzeilenplatzhalter 3">
            <a:extLst>
              <a:ext uri="{FF2B5EF4-FFF2-40B4-BE49-F238E27FC236}">
                <a16:creationId xmlns:a16="http://schemas.microsoft.com/office/drawing/2014/main" id="{D2D897D2-377E-DCE2-1815-289B6877B8D0}"/>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5509D720-9E3E-52BB-2715-746F915B9455}"/>
              </a:ext>
            </a:extLst>
          </p:cNvPr>
          <p:cNvSpPr>
            <a:spLocks noGrp="1"/>
          </p:cNvSpPr>
          <p:nvPr>
            <p:ph type="sldNum" sz="quarter" idx="12"/>
          </p:nvPr>
        </p:nvSpPr>
        <p:spPr/>
        <p:txBody>
          <a:bodyPr/>
          <a:lstStyle/>
          <a:p>
            <a:fld id="{F8E28480-1C08-4458-AD97-0283E6FFD09D}" type="slidenum">
              <a:rPr lang="en-US" smtClean="0"/>
              <a:t>8</a:t>
            </a:fld>
            <a:endParaRPr lang="en-US"/>
          </a:p>
        </p:txBody>
      </p:sp>
      <p:sp>
        <p:nvSpPr>
          <p:cNvPr id="8" name="Textfeld 7">
            <a:extLst>
              <a:ext uri="{FF2B5EF4-FFF2-40B4-BE49-F238E27FC236}">
                <a16:creationId xmlns:a16="http://schemas.microsoft.com/office/drawing/2014/main" id="{623D169C-21C6-5C3F-1D2C-2D09E425F2AD}"/>
              </a:ext>
            </a:extLst>
          </p:cNvPr>
          <p:cNvSpPr txBox="1"/>
          <p:nvPr/>
        </p:nvSpPr>
        <p:spPr>
          <a:xfrm>
            <a:off x="868218" y="2291595"/>
            <a:ext cx="3216102" cy="1785104"/>
          </a:xfrm>
          <a:prstGeom prst="rect">
            <a:avLst/>
          </a:prstGeom>
          <a:noFill/>
        </p:spPr>
        <p:txBody>
          <a:bodyPr wrap="square" rtlCol="0">
            <a:spAutoFit/>
          </a:bodyPr>
          <a:lstStyle/>
          <a:p>
            <a:r>
              <a:rPr kumimoji="0" lang="de-DE" sz="900" b="1" i="0" u="none" strike="noStrike" kern="100" cap="none" spc="0" normalizeH="0" baseline="0" noProof="0" dirty="0">
                <a:ln>
                  <a:noFill/>
                </a:ln>
                <a:solidFill>
                  <a:srgbClr val="293737"/>
                </a:solidFill>
                <a:effectLst/>
                <a:uLnTx/>
                <a:uFillTx/>
                <a:latin typeface="Goudy Old Style"/>
                <a:ea typeface="Aptos" panose="020B0004020202020204" pitchFamily="34" charset="0"/>
                <a:cs typeface="Times New Roman" panose="02020603050405020304" pitchFamily="18" charset="0"/>
              </a:rPr>
              <a:t>§ 130e Formfiktion</a:t>
            </a:r>
          </a:p>
          <a:p>
            <a:r>
              <a:rPr kumimoji="0" lang="de-DE" sz="900" b="1" i="0" u="none" strike="noStrike" kern="100" cap="none" spc="0" normalizeH="0" baseline="0" noProof="0" dirty="0">
                <a:ln>
                  <a:noFill/>
                </a:ln>
                <a:solidFill>
                  <a:srgbClr val="293737"/>
                </a:solidFill>
                <a:effectLst/>
                <a:uLnTx/>
                <a:uFillTx/>
                <a:latin typeface="Goudy Old Style"/>
                <a:ea typeface="Aptos" panose="020B0004020202020204" pitchFamily="34" charset="0"/>
                <a:cs typeface="Times New Roman" panose="02020603050405020304" pitchFamily="18" charset="0"/>
              </a:rPr>
              <a:t>Ist eine empfangsbedürftige Willenserklärung, die der schriftlichen oder elektronischen Form bedarf, klar erkennbar in einem vorbereitenden Schriftsatz enthalten, der als elektronisches Dokument nach § 130a bei Gericht eingereicht und dem Empfänger zugestellt oder mitgeteilt wurde, so gilt die Willenserklärung als in schriftlicher oder elektronischer Form zugegangen. Dies gilt auch dann, wenn die Ersetzung der schriftlichen Form durch die elektronische Form ausgeschlossen ist.</a:t>
            </a:r>
            <a:endParaRPr lang="de-DE" sz="1000" b="1" kern="100" dirty="0">
              <a:solidFill>
                <a:srgbClr val="293737"/>
              </a:solidFill>
              <a:latin typeface="Goudy Old Style"/>
              <a:ea typeface="Aptos" panose="020B0004020202020204" pitchFamily="34" charset="0"/>
              <a:cs typeface="Times New Roman" panose="02020603050405020304" pitchFamily="18" charset="0"/>
            </a:endParaRPr>
          </a:p>
          <a:p>
            <a:r>
              <a:rPr lang="de-DE" sz="1000" b="1" kern="100" dirty="0">
                <a:solidFill>
                  <a:srgbClr val="293737"/>
                </a:solidFill>
                <a:latin typeface="Goudy Old Style"/>
                <a:ea typeface="Aptos" panose="020B0004020202020204" pitchFamily="34" charset="0"/>
                <a:cs typeface="Times New Roman" panose="02020603050405020304" pitchFamily="18" charset="0"/>
              </a:rPr>
              <a:t>(2)…</a:t>
            </a:r>
          </a:p>
          <a:p>
            <a:endParaRPr lang="de-DE" sz="1000" b="1" dirty="0"/>
          </a:p>
        </p:txBody>
      </p:sp>
      <p:pic>
        <p:nvPicPr>
          <p:cNvPr id="6" name="Grafik 5">
            <a:extLst>
              <a:ext uri="{FF2B5EF4-FFF2-40B4-BE49-F238E27FC236}">
                <a16:creationId xmlns:a16="http://schemas.microsoft.com/office/drawing/2014/main" id="{7E743FCF-1465-A9A0-5C16-73D05027F5DF}"/>
              </a:ext>
            </a:extLst>
          </p:cNvPr>
          <p:cNvPicPr>
            <a:picLocks noChangeAspect="1"/>
          </p:cNvPicPr>
          <p:nvPr/>
        </p:nvPicPr>
        <p:blipFill>
          <a:blip r:embed="rId2"/>
          <a:stretch>
            <a:fillRect/>
          </a:stretch>
        </p:blipFill>
        <p:spPr>
          <a:xfrm>
            <a:off x="868218" y="1140378"/>
            <a:ext cx="2429566" cy="1328898"/>
          </a:xfrm>
          <a:prstGeom prst="rect">
            <a:avLst/>
          </a:prstGeom>
        </p:spPr>
      </p:pic>
    </p:spTree>
    <p:extLst>
      <p:ext uri="{BB962C8B-B14F-4D97-AF65-F5344CB8AC3E}">
        <p14:creationId xmlns:p14="http://schemas.microsoft.com/office/powerpoint/2010/main" val="174679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5ACB-EE2E-EF18-A63D-FCE61AC6E5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FCEF64-1DA2-2D2A-FE73-BA04D724B235}"/>
              </a:ext>
            </a:extLst>
          </p:cNvPr>
          <p:cNvSpPr>
            <a:spLocks noGrp="1"/>
          </p:cNvSpPr>
          <p:nvPr>
            <p:ph type="title"/>
          </p:nvPr>
        </p:nvSpPr>
        <p:spPr>
          <a:xfrm>
            <a:off x="949234" y="685800"/>
            <a:ext cx="11044646" cy="716280"/>
          </a:xfrm>
        </p:spPr>
        <p:txBody>
          <a:bodyPr>
            <a:normAutofit/>
          </a:bodyPr>
          <a:lstStyle/>
          <a:p>
            <a:pPr algn="ctr"/>
            <a:r>
              <a:rPr lang="de-DE" sz="1800" kern="100" dirty="0">
                <a:ea typeface="Aptos" panose="020B0004020202020204" pitchFamily="34" charset="0"/>
                <a:cs typeface="Times New Roman" panose="02020603050405020304" pitchFamily="18" charset="0"/>
              </a:rPr>
              <a:t>Neue Wege: Online-Klage, Online-Anträge</a:t>
            </a:r>
            <a:endParaRPr lang="de-DE" sz="1800" dirty="0"/>
          </a:p>
        </p:txBody>
      </p:sp>
      <p:sp>
        <p:nvSpPr>
          <p:cNvPr id="3" name="Inhaltsplatzhalter 2">
            <a:extLst>
              <a:ext uri="{FF2B5EF4-FFF2-40B4-BE49-F238E27FC236}">
                <a16:creationId xmlns:a16="http://schemas.microsoft.com/office/drawing/2014/main" id="{AD125E77-2C6C-A6AC-902C-5C7F3ADBA836}"/>
              </a:ext>
            </a:extLst>
          </p:cNvPr>
          <p:cNvSpPr>
            <a:spLocks noGrp="1"/>
          </p:cNvSpPr>
          <p:nvPr>
            <p:ph idx="1"/>
          </p:nvPr>
        </p:nvSpPr>
        <p:spPr>
          <a:xfrm>
            <a:off x="4572000" y="1766381"/>
            <a:ext cx="7620000" cy="3325237"/>
          </a:xfrm>
        </p:spPr>
        <p:txBody>
          <a:bodyPr>
            <a:noAutofit/>
          </a:bodyPr>
          <a:lstStyle/>
          <a:p>
            <a:pPr>
              <a:lnSpc>
                <a:spcPct val="107000"/>
              </a:lnSpc>
              <a:spcAft>
                <a:spcPts val="800"/>
              </a:spcAft>
            </a:pPr>
            <a:r>
              <a:rPr lang="de-DE" sz="1400" kern="100" dirty="0">
                <a:ea typeface="Aptos" panose="020B0004020202020204" pitchFamily="34" charset="0"/>
                <a:cs typeface="Times New Roman" panose="02020603050405020304" pitchFamily="18" charset="0"/>
              </a:rPr>
              <a:t>Wege der digitalen Kommunikation der Bürgerinnen und Bürger mit den Gerichten noch zu umständlich, wenn es um kleinere Geldsummen oder um Massenverfahren (gerichtliche Geltendmachung etwa von Ansprüchen im Falle von Entschädigungen wegen Annullierungen oder Verspätungen von Flügen).  </a:t>
            </a:r>
          </a:p>
          <a:p>
            <a:pPr>
              <a:lnSpc>
                <a:spcPct val="107000"/>
              </a:lnSpc>
              <a:spcAft>
                <a:spcPts val="800"/>
              </a:spcAft>
            </a:pPr>
            <a:r>
              <a:rPr lang="de-DE" sz="1400" kern="100" dirty="0">
                <a:ea typeface="Aptos" panose="020B0004020202020204" pitchFamily="34" charset="0"/>
                <a:cs typeface="Times New Roman" panose="02020603050405020304" pitchFamily="18" charset="0"/>
              </a:rPr>
              <a:t>Arbeit des  BMJ + der </a:t>
            </a:r>
            <a:r>
              <a:rPr lang="de-DE" sz="1400" kern="100" dirty="0" err="1">
                <a:ea typeface="Aptos" panose="020B0004020202020204" pitchFamily="34" charset="0"/>
                <a:cs typeface="Times New Roman" panose="02020603050405020304" pitchFamily="18" charset="0"/>
              </a:rPr>
              <a:t>DigitalService</a:t>
            </a:r>
            <a:r>
              <a:rPr lang="de-DE" sz="1400" kern="100" dirty="0">
                <a:ea typeface="Aptos" panose="020B0004020202020204" pitchFamily="34" charset="0"/>
                <a:cs typeface="Times New Roman" panose="02020603050405020304" pitchFamily="18" charset="0"/>
              </a:rPr>
              <a:t> GmbH  an technischen Lösungen für </a:t>
            </a:r>
            <a:r>
              <a:rPr lang="de-DE" sz="1400" b="1" kern="100" dirty="0">
                <a:ea typeface="Aptos" panose="020B0004020202020204" pitchFamily="34" charset="0"/>
                <a:cs typeface="Times New Roman" panose="02020603050405020304" pitchFamily="18" charset="0"/>
              </a:rPr>
              <a:t>eine  digitale Rechtsantragsstelle</a:t>
            </a:r>
            <a:r>
              <a:rPr lang="de-DE" sz="1400" kern="100" dirty="0">
                <a:ea typeface="Aptos" panose="020B0004020202020204" pitchFamily="34" charset="0"/>
                <a:cs typeface="Times New Roman" panose="02020603050405020304" pitchFamily="18" charset="0"/>
              </a:rPr>
              <a:t>  und für </a:t>
            </a:r>
            <a:r>
              <a:rPr lang="de-DE" sz="1400" b="1" kern="100" dirty="0">
                <a:ea typeface="Aptos" panose="020B0004020202020204" pitchFamily="34" charset="0"/>
                <a:cs typeface="Times New Roman" panose="02020603050405020304" pitchFamily="18" charset="0"/>
              </a:rPr>
              <a:t>zivilgerichtliche Online-Verfahren</a:t>
            </a:r>
            <a:r>
              <a:rPr lang="de-DE" sz="1400" kern="100" dirty="0">
                <a:ea typeface="Aptos" panose="020B0004020202020204" pitchFamily="34" charset="0"/>
                <a:cs typeface="Times New Roman" panose="02020603050405020304" pitchFamily="18" charset="0"/>
              </a:rPr>
              <a:t>.</a:t>
            </a:r>
          </a:p>
          <a:p>
            <a:pPr>
              <a:lnSpc>
                <a:spcPct val="107000"/>
              </a:lnSpc>
              <a:spcAft>
                <a:spcPts val="800"/>
              </a:spcAft>
            </a:pPr>
            <a:r>
              <a:rPr lang="de-DE" sz="1400" kern="100" dirty="0">
                <a:ea typeface="Aptos" panose="020B0004020202020204" pitchFamily="34" charset="0"/>
                <a:cs typeface="Times New Roman" panose="02020603050405020304" pitchFamily="18" charset="0"/>
              </a:rPr>
              <a:t>Seit August 2024 neben einem sog. „Vorab-Check“ auch  </a:t>
            </a:r>
            <a:r>
              <a:rPr lang="de-DE" sz="1400" b="1" kern="100" dirty="0">
                <a:ea typeface="Aptos" panose="020B0004020202020204" pitchFamily="34" charset="0"/>
                <a:cs typeface="Times New Roman" panose="02020603050405020304" pitchFamily="18" charset="0"/>
              </a:rPr>
              <a:t>webbasierte Möglichkeit zur Erstellung eines Antrags auf Beratungshilfe </a:t>
            </a:r>
            <a:r>
              <a:rPr lang="de-DE" sz="1400" kern="100" dirty="0">
                <a:ea typeface="Aptos" panose="020B0004020202020204" pitchFamily="34" charset="0"/>
                <a:cs typeface="Times New Roman" panose="02020603050405020304" pitchFamily="18" charset="0"/>
              </a:rPr>
              <a:t>verfügbar.</a:t>
            </a:r>
          </a:p>
          <a:p>
            <a:pPr>
              <a:lnSpc>
                <a:spcPct val="107000"/>
              </a:lnSpc>
              <a:spcAft>
                <a:spcPts val="800"/>
              </a:spcAft>
            </a:pPr>
            <a:endParaRPr lang="de-DE" sz="1400" kern="100" dirty="0">
              <a:ea typeface="Aptos" panose="020B0004020202020204" pitchFamily="34" charset="0"/>
              <a:cs typeface="Times New Roman" panose="02020603050405020304" pitchFamily="18" charset="0"/>
            </a:endParaRPr>
          </a:p>
        </p:txBody>
      </p:sp>
      <p:sp>
        <p:nvSpPr>
          <p:cNvPr id="4" name="Fußzeilenplatzhalter 3">
            <a:extLst>
              <a:ext uri="{FF2B5EF4-FFF2-40B4-BE49-F238E27FC236}">
                <a16:creationId xmlns:a16="http://schemas.microsoft.com/office/drawing/2014/main" id="{130B1028-CC82-79D0-8DDD-BA4E16055FD9}"/>
              </a:ext>
            </a:extLst>
          </p:cNvPr>
          <p:cNvSpPr>
            <a:spLocks noGrp="1"/>
          </p:cNvSpPr>
          <p:nvPr>
            <p:ph type="ftr" sz="quarter" idx="11"/>
          </p:nvPr>
        </p:nvSpPr>
        <p:spPr/>
        <p:txBody>
          <a:bodyPr/>
          <a:lstStyle/>
          <a:p>
            <a:r>
              <a:rPr lang="de-DE"/>
              <a:t>Regulatorische Fortentwicklungen der Justizkommunikation in Deutschland</a:t>
            </a:r>
            <a:endParaRPr lang="en-US" dirty="0"/>
          </a:p>
        </p:txBody>
      </p:sp>
      <p:sp>
        <p:nvSpPr>
          <p:cNvPr id="5" name="Foliennummernplatzhalter 4">
            <a:extLst>
              <a:ext uri="{FF2B5EF4-FFF2-40B4-BE49-F238E27FC236}">
                <a16:creationId xmlns:a16="http://schemas.microsoft.com/office/drawing/2014/main" id="{7536F247-66A9-7754-BD3B-F74D306FB2EF}"/>
              </a:ext>
            </a:extLst>
          </p:cNvPr>
          <p:cNvSpPr>
            <a:spLocks noGrp="1"/>
          </p:cNvSpPr>
          <p:nvPr>
            <p:ph type="sldNum" sz="quarter" idx="12"/>
          </p:nvPr>
        </p:nvSpPr>
        <p:spPr/>
        <p:txBody>
          <a:bodyPr/>
          <a:lstStyle/>
          <a:p>
            <a:fld id="{F8E28480-1C08-4458-AD97-0283E6FFD09D}" type="slidenum">
              <a:rPr lang="en-US" smtClean="0"/>
              <a:t>9</a:t>
            </a:fld>
            <a:endParaRPr lang="en-US"/>
          </a:p>
        </p:txBody>
      </p:sp>
      <p:pic>
        <p:nvPicPr>
          <p:cNvPr id="6" name="Grafik 5">
            <a:extLst>
              <a:ext uri="{FF2B5EF4-FFF2-40B4-BE49-F238E27FC236}">
                <a16:creationId xmlns:a16="http://schemas.microsoft.com/office/drawing/2014/main" id="{5E313956-D0BD-ED41-90D3-B8EF928C174D}"/>
              </a:ext>
            </a:extLst>
          </p:cNvPr>
          <p:cNvPicPr>
            <a:picLocks noChangeAspect="1"/>
          </p:cNvPicPr>
          <p:nvPr/>
        </p:nvPicPr>
        <p:blipFill>
          <a:blip r:embed="rId2"/>
          <a:stretch>
            <a:fillRect/>
          </a:stretch>
        </p:blipFill>
        <p:spPr>
          <a:xfrm flipH="1">
            <a:off x="949234" y="1848679"/>
            <a:ext cx="3251291" cy="2350880"/>
          </a:xfrm>
          <a:prstGeom prst="rect">
            <a:avLst/>
          </a:prstGeom>
        </p:spPr>
      </p:pic>
      <p:sp>
        <p:nvSpPr>
          <p:cNvPr id="14" name="Rectangle 4">
            <a:extLst>
              <a:ext uri="{FF2B5EF4-FFF2-40B4-BE49-F238E27FC236}">
                <a16:creationId xmlns:a16="http://schemas.microsoft.com/office/drawing/2014/main" id="{34F48E24-964F-3191-41F4-E104AD98B0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Foto von </a:t>
            </a:r>
            <a:r>
              <a:rPr kumimoji="0" lang="de-DE" altLang="de-DE" sz="1800" b="0" i="0" u="none" strike="noStrike" cap="none" normalizeH="0" baseline="0">
                <a:ln>
                  <a:noFill/>
                </a:ln>
                <a:solidFill>
                  <a:schemeClr val="tx1"/>
                </a:solidFill>
                <a:effectLst/>
                <a:latin typeface="Arial" panose="020B0604020202020204" pitchFamily="34" charset="0"/>
                <a:hlinkClick r:id="rId3"/>
              </a:rPr>
              <a:t>Sergey Zolkin</a:t>
            </a:r>
            <a:r>
              <a:rPr kumimoji="0" lang="de-DE" altLang="de-DE" sz="1800" b="0" i="0" u="none" strike="noStrike" cap="none" normalizeH="0" baseline="0">
                <a:ln>
                  <a:noFill/>
                </a:ln>
                <a:solidFill>
                  <a:schemeClr val="tx1"/>
                </a:solidFill>
                <a:effectLst/>
                <a:latin typeface="Arial" panose="020B0604020202020204" pitchFamily="34" charset="0"/>
              </a:rPr>
              <a:t> auf </a:t>
            </a:r>
            <a:r>
              <a:rPr kumimoji="0" lang="de-DE" altLang="de-DE" sz="1800" b="0" i="0" u="none" strike="noStrike" cap="none" normalizeH="0" baseline="0">
                <a:ln>
                  <a:noFill/>
                </a:ln>
                <a:solidFill>
                  <a:schemeClr val="tx1"/>
                </a:solidFill>
                <a:effectLst/>
                <a:latin typeface="Arial" panose="020B0604020202020204" pitchFamily="34" charset="0"/>
                <a:hlinkClick r:id="rId4"/>
              </a:rPr>
              <a:t>Unsplash</a:t>
            </a:r>
            <a:r>
              <a:rPr kumimoji="0" lang="de-DE" altLang="de-DE" sz="18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175483882"/>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2676</Words>
  <Application>Microsoft Office PowerPoint</Application>
  <PresentationFormat>Breitbild</PresentationFormat>
  <Paragraphs>172</Paragraphs>
  <Slides>16</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Aptos</vt:lpstr>
      <vt:lpstr>Arial</vt:lpstr>
      <vt:lpstr>Calibri</vt:lpstr>
      <vt:lpstr>Gill Sans MT</vt:lpstr>
      <vt:lpstr>Goudy Old Style</vt:lpstr>
      <vt:lpstr>ClassicFrameVTI</vt:lpstr>
      <vt:lpstr>Regulatorische Fortentwicklungen der Justizkommunikation in Deutschland </vt:lpstr>
      <vt:lpstr>eRV in Deutschland seit 2001</vt:lpstr>
      <vt:lpstr>besondere elektronische Bürger- und Organisationenpostfach (eBO)</vt:lpstr>
      <vt:lpstr>Kommunikation mit den Gerichten über das Nutzerkonto des Verwaltungsportals (Mein Justizpostfach)</vt:lpstr>
      <vt:lpstr>Kommunikation von Organisationen mit Gerichten</vt:lpstr>
      <vt:lpstr>Wie funktioniert Elster-Zertifikat?</vt:lpstr>
      <vt:lpstr>Kritik an Elster-identifzierung</vt:lpstr>
      <vt:lpstr>Einführung einer Formfiktion für in elektronischen Schriftsätzen enthaltene empfangsbedürftige Willenserklärung</vt:lpstr>
      <vt:lpstr>Neue Wege: Online-Klage, Online-Anträge</vt:lpstr>
      <vt:lpstr>Regierungsentwurf eines Gesetzes zur Entwicklung und Erprobung eines Online-Verfahrens in der Zivilgerichtsbarkeit</vt:lpstr>
      <vt:lpstr>Digitales Eingabesystem mit strukturiertem Eingabe- und Abfragesystem; Schriftformersatz</vt:lpstr>
      <vt:lpstr>Übermittlung an Kommunikationsplattform und Rückkanal</vt:lpstr>
      <vt:lpstr>Nutzungspflichten</vt:lpstr>
      <vt:lpstr>Strukturierungsanordnungen, Standardsetzung, weitere REgelungen</vt:lpstr>
      <vt:lpstr>Fazit</vt:lpstr>
      <vt:lpstr>Fragen/Anmerkungen? Prof. Dr. Wilfried Bernhardt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Entwicklung der öffentlichen Dienste in Deutschland und die Auswirkungen der Pandemie</dc:title>
  <dc:creator>Wilfried Bernhardt</dc:creator>
  <cp:lastModifiedBy>Wilfried Bernhardt</cp:lastModifiedBy>
  <cp:revision>96</cp:revision>
  <cp:lastPrinted>2022-10-01T12:36:26Z</cp:lastPrinted>
  <dcterms:created xsi:type="dcterms:W3CDTF">2021-04-20T11:47:55Z</dcterms:created>
  <dcterms:modified xsi:type="dcterms:W3CDTF">2025-08-22T18:58:14Z</dcterms:modified>
</cp:coreProperties>
</file>